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80" r:id="rId4"/>
    <p:sldId id="257" r:id="rId5"/>
    <p:sldId id="263" r:id="rId6"/>
    <p:sldId id="258" r:id="rId7"/>
    <p:sldId id="259" r:id="rId8"/>
    <p:sldId id="260" r:id="rId9"/>
    <p:sldId id="261" r:id="rId10"/>
    <p:sldId id="264" r:id="rId11"/>
    <p:sldId id="266" r:id="rId12"/>
    <p:sldId id="285" r:id="rId13"/>
    <p:sldId id="268" r:id="rId14"/>
    <p:sldId id="269" r:id="rId15"/>
    <p:sldId id="288" r:id="rId16"/>
    <p:sldId id="287" r:id="rId17"/>
    <p:sldId id="281" r:id="rId18"/>
    <p:sldId id="282" r:id="rId19"/>
    <p:sldId id="283" r:id="rId20"/>
    <p:sldId id="286" r:id="rId21"/>
    <p:sldId id="290" r:id="rId22"/>
    <p:sldId id="289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B0"/>
    <a:srgbClr val="FDFFF4"/>
    <a:srgbClr val="FFFFFF"/>
    <a:srgbClr val="EFE044"/>
    <a:srgbClr val="65696B"/>
    <a:srgbClr val="8BA977"/>
    <a:srgbClr val="EAC539"/>
    <a:srgbClr val="5777BF"/>
    <a:srgbClr val="C5905B"/>
    <a:srgbClr val="756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>
        <p:scale>
          <a:sx n="100" d="100"/>
          <a:sy n="100" d="100"/>
        </p:scale>
        <p:origin x="11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D6004-DB8C-4C11-929D-B1FF6C6D7C8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5CC5CD-8FD6-4494-9D58-50E764583522}">
      <dgm:prSet/>
      <dgm:spPr/>
      <dgm:t>
        <a:bodyPr/>
        <a:lstStyle/>
        <a:p>
          <a:pPr>
            <a:defRPr b="1"/>
          </a:pPr>
          <a:r>
            <a:rPr lang="en-US"/>
            <a:t>Wildlife</a:t>
          </a:r>
        </a:p>
      </dgm:t>
    </dgm:pt>
    <dgm:pt modelId="{9192428B-4B8C-4877-A978-0B51A874FBF7}" type="parTrans" cxnId="{41743CE1-3454-47C1-9341-1635E6D4F525}">
      <dgm:prSet/>
      <dgm:spPr/>
      <dgm:t>
        <a:bodyPr/>
        <a:lstStyle/>
        <a:p>
          <a:endParaRPr lang="en-US"/>
        </a:p>
      </dgm:t>
    </dgm:pt>
    <dgm:pt modelId="{86A9A803-3939-40C6-991D-B24C32139FF1}" type="sibTrans" cxnId="{41743CE1-3454-47C1-9341-1635E6D4F525}">
      <dgm:prSet/>
      <dgm:spPr/>
      <dgm:t>
        <a:bodyPr/>
        <a:lstStyle/>
        <a:p>
          <a:endParaRPr lang="en-US"/>
        </a:p>
      </dgm:t>
    </dgm:pt>
    <dgm:pt modelId="{F3C15224-1F73-41DF-B803-89CC8A1E556E}">
      <dgm:prSet/>
      <dgm:spPr/>
      <dgm:t>
        <a:bodyPr/>
        <a:lstStyle/>
        <a:p>
          <a:r>
            <a:rPr lang="en-US"/>
            <a:t>Interactions between the forest and wildlife are connected. </a:t>
          </a:r>
        </a:p>
      </dgm:t>
    </dgm:pt>
    <dgm:pt modelId="{B001E7B1-4E67-4831-9E44-6D6FDE649234}" type="parTrans" cxnId="{15DB2B79-667C-4A36-BF12-D59BA1D8A573}">
      <dgm:prSet/>
      <dgm:spPr/>
      <dgm:t>
        <a:bodyPr/>
        <a:lstStyle/>
        <a:p>
          <a:endParaRPr lang="en-US"/>
        </a:p>
      </dgm:t>
    </dgm:pt>
    <dgm:pt modelId="{A27F8CA1-DD7A-40F7-A49B-22F75393C701}" type="sibTrans" cxnId="{15DB2B79-667C-4A36-BF12-D59BA1D8A573}">
      <dgm:prSet/>
      <dgm:spPr/>
      <dgm:t>
        <a:bodyPr/>
        <a:lstStyle/>
        <a:p>
          <a:endParaRPr lang="en-US"/>
        </a:p>
      </dgm:t>
    </dgm:pt>
    <dgm:pt modelId="{164296AC-83E7-4A2E-B2EF-BDD601D27ED4}">
      <dgm:prSet/>
      <dgm:spPr/>
      <dgm:t>
        <a:bodyPr/>
        <a:lstStyle/>
        <a:p>
          <a:r>
            <a:rPr lang="en-US" dirty="0"/>
            <a:t>Better forest structure gives you more diverse wildlife.</a:t>
          </a:r>
        </a:p>
      </dgm:t>
    </dgm:pt>
    <dgm:pt modelId="{82058FAD-A94B-4091-9804-30039C3D29B8}" type="parTrans" cxnId="{5AD47FC0-DA7B-4097-818E-0F65456E9C13}">
      <dgm:prSet/>
      <dgm:spPr/>
      <dgm:t>
        <a:bodyPr/>
        <a:lstStyle/>
        <a:p>
          <a:endParaRPr lang="en-US"/>
        </a:p>
      </dgm:t>
    </dgm:pt>
    <dgm:pt modelId="{B85DDEF6-B7DA-4E00-8E3F-04D4C4C5AA79}" type="sibTrans" cxnId="{5AD47FC0-DA7B-4097-818E-0F65456E9C13}">
      <dgm:prSet/>
      <dgm:spPr/>
      <dgm:t>
        <a:bodyPr/>
        <a:lstStyle/>
        <a:p>
          <a:endParaRPr lang="en-US"/>
        </a:p>
      </dgm:t>
    </dgm:pt>
    <dgm:pt modelId="{F2495ED6-01D9-452E-9A5E-44CF5023A0A7}">
      <dgm:prSet/>
      <dgm:spPr/>
      <dgm:t>
        <a:bodyPr/>
        <a:lstStyle/>
        <a:p>
          <a:r>
            <a:rPr lang="en-US" dirty="0"/>
            <a:t>More diverse wildlife gives you better structure.</a:t>
          </a:r>
        </a:p>
      </dgm:t>
    </dgm:pt>
    <dgm:pt modelId="{0CB8AA4D-2800-4FB3-A259-080F4D058FA4}" type="parTrans" cxnId="{513B8168-4471-4136-BADE-30FF6BA881F9}">
      <dgm:prSet/>
      <dgm:spPr/>
      <dgm:t>
        <a:bodyPr/>
        <a:lstStyle/>
        <a:p>
          <a:endParaRPr lang="en-US"/>
        </a:p>
      </dgm:t>
    </dgm:pt>
    <dgm:pt modelId="{16B6960D-B603-431E-BA2C-5214F0D8AA24}" type="sibTrans" cxnId="{513B8168-4471-4136-BADE-30FF6BA881F9}">
      <dgm:prSet/>
      <dgm:spPr/>
      <dgm:t>
        <a:bodyPr/>
        <a:lstStyle/>
        <a:p>
          <a:endParaRPr lang="en-US"/>
        </a:p>
      </dgm:t>
    </dgm:pt>
    <dgm:pt modelId="{24451E7E-AACE-48CF-89FA-4004EE11D4E9}">
      <dgm:prSet/>
      <dgm:spPr/>
      <dgm:t>
        <a:bodyPr/>
        <a:lstStyle/>
        <a:p>
          <a:r>
            <a:rPr lang="en-US" dirty="0"/>
            <a:t>Diverse wildlife is a sign of healthy ecosystems. </a:t>
          </a:r>
        </a:p>
      </dgm:t>
    </dgm:pt>
    <dgm:pt modelId="{C7AB7AAD-3409-4EB2-BC50-333BDC03A7EC}" type="parTrans" cxnId="{0CB8BC56-F1C2-4ECE-A3D9-C9E52FC2B288}">
      <dgm:prSet/>
      <dgm:spPr/>
      <dgm:t>
        <a:bodyPr/>
        <a:lstStyle/>
        <a:p>
          <a:endParaRPr lang="en-US"/>
        </a:p>
      </dgm:t>
    </dgm:pt>
    <dgm:pt modelId="{E4B864E5-6DD4-4411-9D47-E54628DC7814}" type="sibTrans" cxnId="{0CB8BC56-F1C2-4ECE-A3D9-C9E52FC2B288}">
      <dgm:prSet/>
      <dgm:spPr/>
      <dgm:t>
        <a:bodyPr/>
        <a:lstStyle/>
        <a:p>
          <a:endParaRPr lang="en-US"/>
        </a:p>
      </dgm:t>
    </dgm:pt>
    <dgm:pt modelId="{E64D5A87-333B-4946-A07A-E2451533CA54}">
      <dgm:prSet/>
      <dgm:spPr/>
      <dgm:t>
        <a:bodyPr/>
        <a:lstStyle/>
        <a:p>
          <a:pPr>
            <a:defRPr b="1"/>
          </a:pPr>
          <a:r>
            <a:rPr lang="en-US" dirty="0"/>
            <a:t>4 Main types of PA Forest</a:t>
          </a:r>
        </a:p>
      </dgm:t>
    </dgm:pt>
    <dgm:pt modelId="{3BC7E04C-F980-4A02-AEA5-8FF100ADBE43}" type="parTrans" cxnId="{FEA20661-DB17-42AC-9F6D-77C7785A8E14}">
      <dgm:prSet/>
      <dgm:spPr/>
      <dgm:t>
        <a:bodyPr/>
        <a:lstStyle/>
        <a:p>
          <a:endParaRPr lang="en-US"/>
        </a:p>
      </dgm:t>
    </dgm:pt>
    <dgm:pt modelId="{364C89E7-8E01-434C-BFE7-96DEC39BA6BE}" type="sibTrans" cxnId="{FEA20661-DB17-42AC-9F6D-77C7785A8E14}">
      <dgm:prSet/>
      <dgm:spPr/>
      <dgm:t>
        <a:bodyPr/>
        <a:lstStyle/>
        <a:p>
          <a:endParaRPr lang="en-US"/>
        </a:p>
      </dgm:t>
    </dgm:pt>
    <dgm:pt modelId="{031E5E60-EA8C-4A6A-8B42-7A2E9D4D4214}">
      <dgm:prSet/>
      <dgm:spPr/>
      <dgm:t>
        <a:bodyPr/>
        <a:lstStyle/>
        <a:p>
          <a:r>
            <a:rPr lang="en-US" dirty="0"/>
            <a:t>Northern Hardwoods.</a:t>
          </a:r>
        </a:p>
      </dgm:t>
    </dgm:pt>
    <dgm:pt modelId="{1180C170-23B0-4ECB-A4AE-801DB258174A}" type="parTrans" cxnId="{A56FCC35-7459-4428-B55D-348D4AC208E7}">
      <dgm:prSet/>
      <dgm:spPr/>
      <dgm:t>
        <a:bodyPr/>
        <a:lstStyle/>
        <a:p>
          <a:endParaRPr lang="en-US"/>
        </a:p>
      </dgm:t>
    </dgm:pt>
    <dgm:pt modelId="{1B8398AD-4C7C-4BD0-B688-D70532025B3F}" type="sibTrans" cxnId="{A56FCC35-7459-4428-B55D-348D4AC208E7}">
      <dgm:prSet/>
      <dgm:spPr/>
      <dgm:t>
        <a:bodyPr/>
        <a:lstStyle/>
        <a:p>
          <a:endParaRPr lang="en-US"/>
        </a:p>
      </dgm:t>
    </dgm:pt>
    <dgm:pt modelId="{4CE90FA3-4423-4EDE-AB8A-3B7A1CB4EEF1}">
      <dgm:prSet/>
      <dgm:spPr/>
      <dgm:t>
        <a:bodyPr/>
        <a:lstStyle/>
        <a:p>
          <a:r>
            <a:rPr lang="en-US" dirty="0"/>
            <a:t>Oak Forest, occupy most ranger in PA.</a:t>
          </a:r>
        </a:p>
      </dgm:t>
    </dgm:pt>
    <dgm:pt modelId="{F8FEEF94-B70C-41A5-A178-8C0EDD911D8E}" type="parTrans" cxnId="{610E3261-DE9A-4AE8-9D9A-D4BF5A69CB2B}">
      <dgm:prSet/>
      <dgm:spPr/>
      <dgm:t>
        <a:bodyPr/>
        <a:lstStyle/>
        <a:p>
          <a:endParaRPr lang="en-US"/>
        </a:p>
      </dgm:t>
    </dgm:pt>
    <dgm:pt modelId="{0B41C043-599B-4B52-A08D-BFC9CF34EF2F}" type="sibTrans" cxnId="{610E3261-DE9A-4AE8-9D9A-D4BF5A69CB2B}">
      <dgm:prSet/>
      <dgm:spPr/>
      <dgm:t>
        <a:bodyPr/>
        <a:lstStyle/>
        <a:p>
          <a:endParaRPr lang="en-US"/>
        </a:p>
      </dgm:t>
    </dgm:pt>
    <dgm:pt modelId="{1DD1151B-8873-4554-B032-2BF4E9B3D954}">
      <dgm:prSet/>
      <dgm:spPr/>
      <dgm:t>
        <a:bodyPr/>
        <a:lstStyle/>
        <a:p>
          <a:r>
            <a:rPr lang="en-US" dirty="0"/>
            <a:t>Great Lakes Beech Sugar Maple.</a:t>
          </a:r>
        </a:p>
      </dgm:t>
    </dgm:pt>
    <dgm:pt modelId="{0C863361-6B22-44BA-BA13-83F3572F4985}" type="parTrans" cxnId="{FE9DD633-688E-4C0F-AEFA-E98A076C0771}">
      <dgm:prSet/>
      <dgm:spPr/>
      <dgm:t>
        <a:bodyPr/>
        <a:lstStyle/>
        <a:p>
          <a:endParaRPr lang="en-US"/>
        </a:p>
      </dgm:t>
    </dgm:pt>
    <dgm:pt modelId="{76B1C836-9552-46F5-9EAE-6F8F206B3CFF}" type="sibTrans" cxnId="{FE9DD633-688E-4C0F-AEFA-E98A076C0771}">
      <dgm:prSet/>
      <dgm:spPr/>
      <dgm:t>
        <a:bodyPr/>
        <a:lstStyle/>
        <a:p>
          <a:endParaRPr lang="en-US"/>
        </a:p>
      </dgm:t>
    </dgm:pt>
    <dgm:pt modelId="{65D61DF9-2E54-4790-ACC2-336702D642CD}">
      <dgm:prSet/>
      <dgm:spPr/>
      <dgm:t>
        <a:bodyPr/>
        <a:lstStyle/>
        <a:p>
          <a:r>
            <a:rPr lang="en-US" dirty="0"/>
            <a:t>Mixed </a:t>
          </a:r>
          <a:r>
            <a:rPr lang="en-US" dirty="0" err="1"/>
            <a:t>Mesophytic</a:t>
          </a:r>
          <a:endParaRPr lang="en-US" dirty="0"/>
        </a:p>
      </dgm:t>
    </dgm:pt>
    <dgm:pt modelId="{25C16F33-062A-489B-A599-FE70CA590ECA}" type="parTrans" cxnId="{F441A88D-1453-4628-9E51-412F71564F4D}">
      <dgm:prSet/>
      <dgm:spPr/>
      <dgm:t>
        <a:bodyPr/>
        <a:lstStyle/>
        <a:p>
          <a:endParaRPr lang="en-US"/>
        </a:p>
      </dgm:t>
    </dgm:pt>
    <dgm:pt modelId="{BD250ED7-B678-4C8E-B00D-2C09A24BE8A2}" type="sibTrans" cxnId="{F441A88D-1453-4628-9E51-412F71564F4D}">
      <dgm:prSet/>
      <dgm:spPr/>
      <dgm:t>
        <a:bodyPr/>
        <a:lstStyle/>
        <a:p>
          <a:endParaRPr lang="en-US"/>
        </a:p>
      </dgm:t>
    </dgm:pt>
    <dgm:pt modelId="{C1CFB4C6-39AF-4F10-8492-E7F4B394DC19}">
      <dgm:prSet/>
      <dgm:spPr/>
      <dgm:t>
        <a:bodyPr/>
        <a:lstStyle/>
        <a:p>
          <a:pPr>
            <a:defRPr b="1"/>
          </a:pPr>
          <a:r>
            <a:rPr lang="en-US" dirty="0"/>
            <a:t>Forest Structure from the bottom up.</a:t>
          </a:r>
        </a:p>
      </dgm:t>
    </dgm:pt>
    <dgm:pt modelId="{4706086D-40E1-4240-86A9-E54D50E4130B}" type="parTrans" cxnId="{339039CE-B50B-424B-BF17-0D5B6D619CCC}">
      <dgm:prSet/>
      <dgm:spPr/>
      <dgm:t>
        <a:bodyPr/>
        <a:lstStyle/>
        <a:p>
          <a:endParaRPr lang="en-US"/>
        </a:p>
      </dgm:t>
    </dgm:pt>
    <dgm:pt modelId="{77D4291E-945C-465D-ADAF-FEC53286F215}" type="sibTrans" cxnId="{339039CE-B50B-424B-BF17-0D5B6D619CCC}">
      <dgm:prSet/>
      <dgm:spPr/>
      <dgm:t>
        <a:bodyPr/>
        <a:lstStyle/>
        <a:p>
          <a:endParaRPr lang="en-US"/>
        </a:p>
      </dgm:t>
    </dgm:pt>
    <dgm:pt modelId="{6FB2BD69-7855-40AD-8257-682424CA640E}">
      <dgm:prSet/>
      <dgm:spPr/>
      <dgm:t>
        <a:bodyPr/>
        <a:lstStyle/>
        <a:p>
          <a:r>
            <a:rPr lang="en-US" dirty="0"/>
            <a:t>Forest Floor</a:t>
          </a:r>
        </a:p>
      </dgm:t>
    </dgm:pt>
    <dgm:pt modelId="{D02492CB-4DBD-40B1-8BE1-9C149118C8CE}" type="parTrans" cxnId="{1BA9A5FF-71E5-4274-806D-806E1831CEB0}">
      <dgm:prSet/>
      <dgm:spPr/>
      <dgm:t>
        <a:bodyPr/>
        <a:lstStyle/>
        <a:p>
          <a:endParaRPr lang="en-US"/>
        </a:p>
      </dgm:t>
    </dgm:pt>
    <dgm:pt modelId="{19010294-86E5-46DD-8D25-8EECB02D7A54}" type="sibTrans" cxnId="{1BA9A5FF-71E5-4274-806D-806E1831CEB0}">
      <dgm:prSet/>
      <dgm:spPr/>
      <dgm:t>
        <a:bodyPr/>
        <a:lstStyle/>
        <a:p>
          <a:endParaRPr lang="en-US"/>
        </a:p>
      </dgm:t>
    </dgm:pt>
    <dgm:pt modelId="{20A9CA8F-D5F2-4D4B-BE71-C8A1642FCFD3}">
      <dgm:prSet/>
      <dgm:spPr/>
      <dgm:t>
        <a:bodyPr/>
        <a:lstStyle/>
        <a:p>
          <a:r>
            <a:rPr lang="en-US"/>
            <a:t>Herbaceous Layer</a:t>
          </a:r>
        </a:p>
      </dgm:t>
    </dgm:pt>
    <dgm:pt modelId="{FE09E728-4512-4452-AE9C-9AD4C8841CAC}" type="parTrans" cxnId="{24BFE90E-520B-496E-A94E-3B34728D1164}">
      <dgm:prSet/>
      <dgm:spPr/>
      <dgm:t>
        <a:bodyPr/>
        <a:lstStyle/>
        <a:p>
          <a:endParaRPr lang="en-US"/>
        </a:p>
      </dgm:t>
    </dgm:pt>
    <dgm:pt modelId="{766FB7FB-98E8-4D6C-BADD-DD40471AD5DF}" type="sibTrans" cxnId="{24BFE90E-520B-496E-A94E-3B34728D1164}">
      <dgm:prSet/>
      <dgm:spPr/>
      <dgm:t>
        <a:bodyPr/>
        <a:lstStyle/>
        <a:p>
          <a:endParaRPr lang="en-US"/>
        </a:p>
      </dgm:t>
    </dgm:pt>
    <dgm:pt modelId="{E7CBE167-65F9-4E12-957D-014D775A6427}">
      <dgm:prSet/>
      <dgm:spPr/>
      <dgm:t>
        <a:bodyPr/>
        <a:lstStyle/>
        <a:p>
          <a:r>
            <a:rPr lang="en-US"/>
            <a:t>Shrub Layer</a:t>
          </a:r>
        </a:p>
      </dgm:t>
    </dgm:pt>
    <dgm:pt modelId="{B4DA9D16-25ED-44BF-9D12-508688681602}" type="parTrans" cxnId="{581CC218-D278-49DD-B751-C91A5809F253}">
      <dgm:prSet/>
      <dgm:spPr/>
      <dgm:t>
        <a:bodyPr/>
        <a:lstStyle/>
        <a:p>
          <a:endParaRPr lang="en-US"/>
        </a:p>
      </dgm:t>
    </dgm:pt>
    <dgm:pt modelId="{E5EF5542-5014-403A-90EB-B86FF2E2BF06}" type="sibTrans" cxnId="{581CC218-D278-49DD-B751-C91A5809F253}">
      <dgm:prSet/>
      <dgm:spPr/>
      <dgm:t>
        <a:bodyPr/>
        <a:lstStyle/>
        <a:p>
          <a:endParaRPr lang="en-US"/>
        </a:p>
      </dgm:t>
    </dgm:pt>
    <dgm:pt modelId="{54C04D58-DF58-4DA7-9E58-4311CEF25F92}">
      <dgm:prSet/>
      <dgm:spPr/>
      <dgm:t>
        <a:bodyPr/>
        <a:lstStyle/>
        <a:p>
          <a:r>
            <a:rPr lang="en-US" dirty="0"/>
            <a:t>Understory</a:t>
          </a:r>
        </a:p>
      </dgm:t>
    </dgm:pt>
    <dgm:pt modelId="{A509B609-3EFA-4392-8175-4DADF170D60C}" type="parTrans" cxnId="{AC2A33EC-526D-41DA-99A6-639C6D216C56}">
      <dgm:prSet/>
      <dgm:spPr/>
      <dgm:t>
        <a:bodyPr/>
        <a:lstStyle/>
        <a:p>
          <a:endParaRPr lang="en-US"/>
        </a:p>
      </dgm:t>
    </dgm:pt>
    <dgm:pt modelId="{1808C2A3-2497-481B-A26D-CEA4D10F95B3}" type="sibTrans" cxnId="{AC2A33EC-526D-41DA-99A6-639C6D216C56}">
      <dgm:prSet/>
      <dgm:spPr/>
      <dgm:t>
        <a:bodyPr/>
        <a:lstStyle/>
        <a:p>
          <a:endParaRPr lang="en-US"/>
        </a:p>
      </dgm:t>
    </dgm:pt>
    <dgm:pt modelId="{7A51A2B0-A773-453A-A489-1349BD58187B}">
      <dgm:prSet/>
      <dgm:spPr/>
      <dgm:t>
        <a:bodyPr/>
        <a:lstStyle/>
        <a:p>
          <a:r>
            <a:rPr lang="en-US"/>
            <a:t>Canopy</a:t>
          </a:r>
        </a:p>
      </dgm:t>
    </dgm:pt>
    <dgm:pt modelId="{A4902D0F-B2CC-44D0-AE61-B1374152706B}" type="parTrans" cxnId="{EF88B983-15A5-4E1B-B7C9-9DA8980DD73A}">
      <dgm:prSet/>
      <dgm:spPr/>
      <dgm:t>
        <a:bodyPr/>
        <a:lstStyle/>
        <a:p>
          <a:endParaRPr lang="en-US"/>
        </a:p>
      </dgm:t>
    </dgm:pt>
    <dgm:pt modelId="{4C4F3844-7496-44BC-B648-1F2838864641}" type="sibTrans" cxnId="{EF88B983-15A5-4E1B-B7C9-9DA8980DD73A}">
      <dgm:prSet/>
      <dgm:spPr/>
      <dgm:t>
        <a:bodyPr/>
        <a:lstStyle/>
        <a:p>
          <a:endParaRPr lang="en-US"/>
        </a:p>
      </dgm:t>
    </dgm:pt>
    <dgm:pt modelId="{485A78D6-11F1-47D0-8575-E18CB73FE0DF}">
      <dgm:prSet/>
      <dgm:spPr/>
      <dgm:t>
        <a:bodyPr/>
        <a:lstStyle/>
        <a:p>
          <a:r>
            <a:rPr lang="en-US" dirty="0"/>
            <a:t>Emergent</a:t>
          </a:r>
        </a:p>
      </dgm:t>
    </dgm:pt>
    <dgm:pt modelId="{D5BDBC4E-7FC7-4555-8D79-8350E39FEF4C}" type="parTrans" cxnId="{3C573E7B-E92D-465C-82C9-6E1B52187008}">
      <dgm:prSet/>
      <dgm:spPr/>
      <dgm:t>
        <a:bodyPr/>
        <a:lstStyle/>
        <a:p>
          <a:endParaRPr lang="en-US"/>
        </a:p>
      </dgm:t>
    </dgm:pt>
    <dgm:pt modelId="{D92C1091-6C6F-4119-8B11-7557CA568B1F}" type="sibTrans" cxnId="{3C573E7B-E92D-465C-82C9-6E1B52187008}">
      <dgm:prSet/>
      <dgm:spPr/>
      <dgm:t>
        <a:bodyPr/>
        <a:lstStyle/>
        <a:p>
          <a:endParaRPr lang="en-US"/>
        </a:p>
      </dgm:t>
    </dgm:pt>
    <dgm:pt modelId="{1DFED8C8-7D8A-4FF3-91E6-A15059F65209}">
      <dgm:prSet/>
      <dgm:spPr/>
      <dgm:t>
        <a:bodyPr/>
        <a:lstStyle/>
        <a:p>
          <a:r>
            <a:rPr lang="en-US" dirty="0"/>
            <a:t>One Board Foot 1”-12”-12”</a:t>
          </a:r>
        </a:p>
      </dgm:t>
    </dgm:pt>
    <dgm:pt modelId="{EDAE22A1-9723-4C9A-86C8-CCAE8ADA3BC6}" type="parTrans" cxnId="{F2AFB97C-41FC-4E8C-BAE4-2CBB6F593B23}">
      <dgm:prSet/>
      <dgm:spPr/>
      <dgm:t>
        <a:bodyPr/>
        <a:lstStyle/>
        <a:p>
          <a:endParaRPr lang="en-US"/>
        </a:p>
      </dgm:t>
    </dgm:pt>
    <dgm:pt modelId="{DC727AF3-1B2E-4BFE-AFD7-A4B000B91BD2}" type="sibTrans" cxnId="{F2AFB97C-41FC-4E8C-BAE4-2CBB6F593B23}">
      <dgm:prSet/>
      <dgm:spPr/>
      <dgm:t>
        <a:bodyPr/>
        <a:lstStyle/>
        <a:p>
          <a:endParaRPr lang="en-US"/>
        </a:p>
      </dgm:t>
    </dgm:pt>
    <dgm:pt modelId="{3423C011-2AEA-416C-BFAA-51BEB968D345}">
      <dgm:prSet/>
      <dgm:spPr/>
      <dgm:t>
        <a:bodyPr/>
        <a:lstStyle/>
        <a:p>
          <a:r>
            <a:rPr lang="en-US" dirty="0"/>
            <a:t>One log 16ft</a:t>
          </a:r>
        </a:p>
      </dgm:t>
    </dgm:pt>
    <dgm:pt modelId="{1AAD9DAB-5994-4E83-B6C9-2683D9C19550}" type="parTrans" cxnId="{F19CE642-7A06-4729-A855-3474EB85BE85}">
      <dgm:prSet/>
      <dgm:spPr/>
      <dgm:t>
        <a:bodyPr/>
        <a:lstStyle/>
        <a:p>
          <a:endParaRPr lang="en-US"/>
        </a:p>
      </dgm:t>
    </dgm:pt>
    <dgm:pt modelId="{8F4F2112-CA4A-485A-9F1A-49D5F8EA789E}" type="sibTrans" cxnId="{F19CE642-7A06-4729-A855-3474EB85BE85}">
      <dgm:prSet/>
      <dgm:spPr/>
      <dgm:t>
        <a:bodyPr/>
        <a:lstStyle/>
        <a:p>
          <a:endParaRPr lang="en-US"/>
        </a:p>
      </dgm:t>
    </dgm:pt>
    <dgm:pt modelId="{A9208B90-F58B-4505-9DC3-7E2082953E83}">
      <dgm:prSet/>
      <dgm:spPr/>
      <dgm:t>
        <a:bodyPr/>
        <a:lstStyle/>
        <a:p>
          <a:r>
            <a:rPr lang="en-US" dirty="0"/>
            <a:t>PA Forest are stable and growing older. </a:t>
          </a:r>
        </a:p>
      </dgm:t>
    </dgm:pt>
    <dgm:pt modelId="{F5E8E308-822A-4EBC-A214-A7B5C41533CA}" type="parTrans" cxnId="{C9975D73-ADE8-48A6-A11C-94D7FF80BA46}">
      <dgm:prSet/>
      <dgm:spPr/>
      <dgm:t>
        <a:bodyPr/>
        <a:lstStyle/>
        <a:p>
          <a:endParaRPr lang="en-US"/>
        </a:p>
      </dgm:t>
    </dgm:pt>
    <dgm:pt modelId="{088FF277-97BD-452C-A970-973868202A4F}" type="sibTrans" cxnId="{C9975D73-ADE8-48A6-A11C-94D7FF80BA46}">
      <dgm:prSet/>
      <dgm:spPr/>
      <dgm:t>
        <a:bodyPr/>
        <a:lstStyle/>
        <a:p>
          <a:endParaRPr lang="en-US"/>
        </a:p>
      </dgm:t>
    </dgm:pt>
    <dgm:pt modelId="{A1F706D5-68C9-4CCF-86E5-E9B766D87334}" type="pres">
      <dgm:prSet presAssocID="{701D6004-DB8C-4C11-929D-B1FF6C6D7C83}" presName="linear" presStyleCnt="0">
        <dgm:presLayoutVars>
          <dgm:animLvl val="lvl"/>
          <dgm:resizeHandles val="exact"/>
        </dgm:presLayoutVars>
      </dgm:prSet>
      <dgm:spPr/>
    </dgm:pt>
    <dgm:pt modelId="{485EEC8A-27F7-4832-879D-2F84FD6DE38F}" type="pres">
      <dgm:prSet presAssocID="{FC5CC5CD-8FD6-4494-9D58-50E76458352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F1FC3E2-BBDF-4259-B1F5-FFA80BF8135A}" type="pres">
      <dgm:prSet presAssocID="{FC5CC5CD-8FD6-4494-9D58-50E764583522}" presName="childText" presStyleLbl="revTx" presStyleIdx="0" presStyleCnt="3">
        <dgm:presLayoutVars>
          <dgm:bulletEnabled val="1"/>
        </dgm:presLayoutVars>
      </dgm:prSet>
      <dgm:spPr/>
    </dgm:pt>
    <dgm:pt modelId="{294CAD78-9FC8-4B23-AF70-768B18C532E7}" type="pres">
      <dgm:prSet presAssocID="{E64D5A87-333B-4946-A07A-E2451533C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47A768-A323-45E2-8443-C682F54FE9CB}" type="pres">
      <dgm:prSet presAssocID="{E64D5A87-333B-4946-A07A-E2451533CA54}" presName="childText" presStyleLbl="revTx" presStyleIdx="1" presStyleCnt="3">
        <dgm:presLayoutVars>
          <dgm:bulletEnabled val="1"/>
        </dgm:presLayoutVars>
      </dgm:prSet>
      <dgm:spPr/>
    </dgm:pt>
    <dgm:pt modelId="{08E92BAE-5784-4098-A03C-A596124241D8}" type="pres">
      <dgm:prSet presAssocID="{C1CFB4C6-39AF-4F10-8492-E7F4B394DC1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4791A3C-2A7C-4EDC-AFF1-D3C165917809}" type="pres">
      <dgm:prSet presAssocID="{C1CFB4C6-39AF-4F10-8492-E7F4B394DC1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6A52504-0907-4B01-9C39-AD07CAF5FDF9}" type="presOf" srcId="{031E5E60-EA8C-4A6A-8B42-7A2E9D4D4214}" destId="{C347A768-A323-45E2-8443-C682F54FE9CB}" srcOrd="0" destOrd="0" presId="urn:microsoft.com/office/officeart/2005/8/layout/vList2"/>
    <dgm:cxn modelId="{A9EDC805-08C8-4177-8477-EE0049979558}" type="presOf" srcId="{1DD1151B-8873-4554-B032-2BF4E9B3D954}" destId="{C347A768-A323-45E2-8443-C682F54FE9CB}" srcOrd="0" destOrd="2" presId="urn:microsoft.com/office/officeart/2005/8/layout/vList2"/>
    <dgm:cxn modelId="{24BFE90E-520B-496E-A94E-3B34728D1164}" srcId="{C1CFB4C6-39AF-4F10-8492-E7F4B394DC19}" destId="{20A9CA8F-D5F2-4D4B-BE71-C8A1642FCFD3}" srcOrd="1" destOrd="0" parTransId="{FE09E728-4512-4452-AE9C-9AD4C8841CAC}" sibTransId="{766FB7FB-98E8-4D6C-BADD-DD40471AD5DF}"/>
    <dgm:cxn modelId="{581CC218-D278-49DD-B751-C91A5809F253}" srcId="{C1CFB4C6-39AF-4F10-8492-E7F4B394DC19}" destId="{E7CBE167-65F9-4E12-957D-014D775A6427}" srcOrd="2" destOrd="0" parTransId="{B4DA9D16-25ED-44BF-9D12-508688681602}" sibTransId="{E5EF5542-5014-403A-90EB-B86FF2E2BF06}"/>
    <dgm:cxn modelId="{A22C8B21-26B8-47DB-9012-3577BEAEE093}" type="presOf" srcId="{54C04D58-DF58-4DA7-9E58-4311CEF25F92}" destId="{14791A3C-2A7C-4EDC-AFF1-D3C165917809}" srcOrd="0" destOrd="3" presId="urn:microsoft.com/office/officeart/2005/8/layout/vList2"/>
    <dgm:cxn modelId="{2187DB2B-71C2-46CB-9CA3-6885D2B0858C}" type="presOf" srcId="{485A78D6-11F1-47D0-8575-E18CB73FE0DF}" destId="{14791A3C-2A7C-4EDC-AFF1-D3C165917809}" srcOrd="0" destOrd="5" presId="urn:microsoft.com/office/officeart/2005/8/layout/vList2"/>
    <dgm:cxn modelId="{FE9DD633-688E-4C0F-AEFA-E98A076C0771}" srcId="{E64D5A87-333B-4946-A07A-E2451533CA54}" destId="{1DD1151B-8873-4554-B032-2BF4E9B3D954}" srcOrd="2" destOrd="0" parTransId="{0C863361-6B22-44BA-BA13-83F3572F4985}" sibTransId="{76B1C836-9552-46F5-9EAE-6F8F206B3CFF}"/>
    <dgm:cxn modelId="{A56FCC35-7459-4428-B55D-348D4AC208E7}" srcId="{E64D5A87-333B-4946-A07A-E2451533CA54}" destId="{031E5E60-EA8C-4A6A-8B42-7A2E9D4D4214}" srcOrd="0" destOrd="0" parTransId="{1180C170-23B0-4ECB-A4AE-801DB258174A}" sibTransId="{1B8398AD-4C7C-4BD0-B688-D70532025B3F}"/>
    <dgm:cxn modelId="{E2A7D536-5436-428E-9152-3FB57A62BB98}" type="presOf" srcId="{164296AC-83E7-4A2E-B2EF-BDD601D27ED4}" destId="{AF1FC3E2-BBDF-4259-B1F5-FFA80BF8135A}" srcOrd="0" destOrd="1" presId="urn:microsoft.com/office/officeart/2005/8/layout/vList2"/>
    <dgm:cxn modelId="{357D453B-E231-48D8-80F3-CC7AE79FFC08}" type="presOf" srcId="{20A9CA8F-D5F2-4D4B-BE71-C8A1642FCFD3}" destId="{14791A3C-2A7C-4EDC-AFF1-D3C165917809}" srcOrd="0" destOrd="1" presId="urn:microsoft.com/office/officeart/2005/8/layout/vList2"/>
    <dgm:cxn modelId="{74E2463B-4543-466F-B284-66B02F4F9509}" type="presOf" srcId="{65D61DF9-2E54-4790-ACC2-336702D642CD}" destId="{C347A768-A323-45E2-8443-C682F54FE9CB}" srcOrd="0" destOrd="3" presId="urn:microsoft.com/office/officeart/2005/8/layout/vList2"/>
    <dgm:cxn modelId="{FEA20661-DB17-42AC-9F6D-77C7785A8E14}" srcId="{701D6004-DB8C-4C11-929D-B1FF6C6D7C83}" destId="{E64D5A87-333B-4946-A07A-E2451533CA54}" srcOrd="1" destOrd="0" parTransId="{3BC7E04C-F980-4A02-AEA5-8FF100ADBE43}" sibTransId="{364C89E7-8E01-434C-BFE7-96DEC39BA6BE}"/>
    <dgm:cxn modelId="{610E3261-DE9A-4AE8-9D9A-D4BF5A69CB2B}" srcId="{E64D5A87-333B-4946-A07A-E2451533CA54}" destId="{4CE90FA3-4423-4EDE-AB8A-3B7A1CB4EEF1}" srcOrd="1" destOrd="0" parTransId="{F8FEEF94-B70C-41A5-A178-8C0EDD911D8E}" sibTransId="{0B41C043-599B-4B52-A08D-BFC9CF34EF2F}"/>
    <dgm:cxn modelId="{F19CE642-7A06-4729-A855-3474EB85BE85}" srcId="{E64D5A87-333B-4946-A07A-E2451533CA54}" destId="{3423C011-2AEA-416C-BFAA-51BEB968D345}" srcOrd="5" destOrd="0" parTransId="{1AAD9DAB-5994-4E83-B6C9-2683D9C19550}" sibTransId="{8F4F2112-CA4A-485A-9F1A-49D5F8EA789E}"/>
    <dgm:cxn modelId="{1A629444-4B07-41F2-8989-EFCAE45DD22E}" type="presOf" srcId="{E7CBE167-65F9-4E12-957D-014D775A6427}" destId="{14791A3C-2A7C-4EDC-AFF1-D3C165917809}" srcOrd="0" destOrd="2" presId="urn:microsoft.com/office/officeart/2005/8/layout/vList2"/>
    <dgm:cxn modelId="{13A2BF44-60C6-4A87-B2DD-41F8DFE27B8F}" type="presOf" srcId="{701D6004-DB8C-4C11-929D-B1FF6C6D7C83}" destId="{A1F706D5-68C9-4CCF-86E5-E9B766D87334}" srcOrd="0" destOrd="0" presId="urn:microsoft.com/office/officeart/2005/8/layout/vList2"/>
    <dgm:cxn modelId="{513B8168-4471-4136-BADE-30FF6BA881F9}" srcId="{FC5CC5CD-8FD6-4494-9D58-50E764583522}" destId="{F2495ED6-01D9-452E-9A5E-44CF5023A0A7}" srcOrd="2" destOrd="0" parTransId="{0CB8AA4D-2800-4FB3-A259-080F4D058FA4}" sibTransId="{16B6960D-B603-431E-BA2C-5214F0D8AA24}"/>
    <dgm:cxn modelId="{F1CE094F-CB9D-4F83-947C-AFF4BD70F27B}" type="presOf" srcId="{6FB2BD69-7855-40AD-8257-682424CA640E}" destId="{14791A3C-2A7C-4EDC-AFF1-D3C165917809}" srcOrd="0" destOrd="0" presId="urn:microsoft.com/office/officeart/2005/8/layout/vList2"/>
    <dgm:cxn modelId="{C9975D73-ADE8-48A6-A11C-94D7FF80BA46}" srcId="{E64D5A87-333B-4946-A07A-E2451533CA54}" destId="{A9208B90-F58B-4505-9DC3-7E2082953E83}" srcOrd="6" destOrd="0" parTransId="{F5E8E308-822A-4EBC-A214-A7B5C41533CA}" sibTransId="{088FF277-97BD-452C-A970-973868202A4F}"/>
    <dgm:cxn modelId="{0CB8BC56-F1C2-4ECE-A3D9-C9E52FC2B288}" srcId="{FC5CC5CD-8FD6-4494-9D58-50E764583522}" destId="{24451E7E-AACE-48CF-89FA-4004EE11D4E9}" srcOrd="3" destOrd="0" parTransId="{C7AB7AAD-3409-4EB2-BC50-333BDC03A7EC}" sibTransId="{E4B864E5-6DD4-4411-9D47-E54628DC7814}"/>
    <dgm:cxn modelId="{15DB2B79-667C-4A36-BF12-D59BA1D8A573}" srcId="{FC5CC5CD-8FD6-4494-9D58-50E764583522}" destId="{F3C15224-1F73-41DF-B803-89CC8A1E556E}" srcOrd="0" destOrd="0" parTransId="{B001E7B1-4E67-4831-9E44-6D6FDE649234}" sibTransId="{A27F8CA1-DD7A-40F7-A49B-22F75393C701}"/>
    <dgm:cxn modelId="{3C573E7B-E92D-465C-82C9-6E1B52187008}" srcId="{C1CFB4C6-39AF-4F10-8492-E7F4B394DC19}" destId="{485A78D6-11F1-47D0-8575-E18CB73FE0DF}" srcOrd="5" destOrd="0" parTransId="{D5BDBC4E-7FC7-4555-8D79-8350E39FEF4C}" sibTransId="{D92C1091-6C6F-4119-8B11-7557CA568B1F}"/>
    <dgm:cxn modelId="{F2AFB97C-41FC-4E8C-BAE4-2CBB6F593B23}" srcId="{E64D5A87-333B-4946-A07A-E2451533CA54}" destId="{1DFED8C8-7D8A-4FF3-91E6-A15059F65209}" srcOrd="4" destOrd="0" parTransId="{EDAE22A1-9723-4C9A-86C8-CCAE8ADA3BC6}" sibTransId="{DC727AF3-1B2E-4BFE-AFD7-A4B000B91BD2}"/>
    <dgm:cxn modelId="{EF88B983-15A5-4E1B-B7C9-9DA8980DD73A}" srcId="{C1CFB4C6-39AF-4F10-8492-E7F4B394DC19}" destId="{7A51A2B0-A773-453A-A489-1349BD58187B}" srcOrd="4" destOrd="0" parTransId="{A4902D0F-B2CC-44D0-AE61-B1374152706B}" sibTransId="{4C4F3844-7496-44BC-B648-1F2838864641}"/>
    <dgm:cxn modelId="{F441A88D-1453-4628-9E51-412F71564F4D}" srcId="{E64D5A87-333B-4946-A07A-E2451533CA54}" destId="{65D61DF9-2E54-4790-ACC2-336702D642CD}" srcOrd="3" destOrd="0" parTransId="{25C16F33-062A-489B-A599-FE70CA590ECA}" sibTransId="{BD250ED7-B678-4C8E-B00D-2C09A24BE8A2}"/>
    <dgm:cxn modelId="{7517AE94-9EA7-4DD5-BD8C-5027C5D7D895}" type="presOf" srcId="{F2495ED6-01D9-452E-9A5E-44CF5023A0A7}" destId="{AF1FC3E2-BBDF-4259-B1F5-FFA80BF8135A}" srcOrd="0" destOrd="2" presId="urn:microsoft.com/office/officeart/2005/8/layout/vList2"/>
    <dgm:cxn modelId="{608E3596-4118-406F-B730-648BE94D7ABB}" type="presOf" srcId="{E64D5A87-333B-4946-A07A-E2451533CA54}" destId="{294CAD78-9FC8-4B23-AF70-768B18C532E7}" srcOrd="0" destOrd="0" presId="urn:microsoft.com/office/officeart/2005/8/layout/vList2"/>
    <dgm:cxn modelId="{4430F39D-EFC3-451E-AC32-DE2B0AC1DEF4}" type="presOf" srcId="{3423C011-2AEA-416C-BFAA-51BEB968D345}" destId="{C347A768-A323-45E2-8443-C682F54FE9CB}" srcOrd="0" destOrd="5" presId="urn:microsoft.com/office/officeart/2005/8/layout/vList2"/>
    <dgm:cxn modelId="{031075A7-E98E-44BF-BD67-8BE98BC777C5}" type="presOf" srcId="{7A51A2B0-A773-453A-A489-1349BD58187B}" destId="{14791A3C-2A7C-4EDC-AFF1-D3C165917809}" srcOrd="0" destOrd="4" presId="urn:microsoft.com/office/officeart/2005/8/layout/vList2"/>
    <dgm:cxn modelId="{ABB516AD-09D7-42ED-ACC9-F60ADDFE459C}" type="presOf" srcId="{A9208B90-F58B-4505-9DC3-7E2082953E83}" destId="{C347A768-A323-45E2-8443-C682F54FE9CB}" srcOrd="0" destOrd="6" presId="urn:microsoft.com/office/officeart/2005/8/layout/vList2"/>
    <dgm:cxn modelId="{101EB7BE-412C-4712-A8C2-C91003CB5B5D}" type="presOf" srcId="{1DFED8C8-7D8A-4FF3-91E6-A15059F65209}" destId="{C347A768-A323-45E2-8443-C682F54FE9CB}" srcOrd="0" destOrd="4" presId="urn:microsoft.com/office/officeart/2005/8/layout/vList2"/>
    <dgm:cxn modelId="{5AD47FC0-DA7B-4097-818E-0F65456E9C13}" srcId="{FC5CC5CD-8FD6-4494-9D58-50E764583522}" destId="{164296AC-83E7-4A2E-B2EF-BDD601D27ED4}" srcOrd="1" destOrd="0" parTransId="{82058FAD-A94B-4091-9804-30039C3D29B8}" sibTransId="{B85DDEF6-B7DA-4E00-8E3F-04D4C4C5AA79}"/>
    <dgm:cxn modelId="{035D23CE-B657-4E34-9576-EFC07FA353A1}" type="presOf" srcId="{4CE90FA3-4423-4EDE-AB8A-3B7A1CB4EEF1}" destId="{C347A768-A323-45E2-8443-C682F54FE9CB}" srcOrd="0" destOrd="1" presId="urn:microsoft.com/office/officeart/2005/8/layout/vList2"/>
    <dgm:cxn modelId="{339039CE-B50B-424B-BF17-0D5B6D619CCC}" srcId="{701D6004-DB8C-4C11-929D-B1FF6C6D7C83}" destId="{C1CFB4C6-39AF-4F10-8492-E7F4B394DC19}" srcOrd="2" destOrd="0" parTransId="{4706086D-40E1-4240-86A9-E54D50E4130B}" sibTransId="{77D4291E-945C-465D-ADAF-FEC53286F215}"/>
    <dgm:cxn modelId="{9F06B4D3-F185-4B44-B2DE-CE46AFC566E1}" type="presOf" srcId="{24451E7E-AACE-48CF-89FA-4004EE11D4E9}" destId="{AF1FC3E2-BBDF-4259-B1F5-FFA80BF8135A}" srcOrd="0" destOrd="3" presId="urn:microsoft.com/office/officeart/2005/8/layout/vList2"/>
    <dgm:cxn modelId="{5F30E2DF-0B21-405F-A53E-9194533107EA}" type="presOf" srcId="{C1CFB4C6-39AF-4F10-8492-E7F4B394DC19}" destId="{08E92BAE-5784-4098-A03C-A596124241D8}" srcOrd="0" destOrd="0" presId="urn:microsoft.com/office/officeart/2005/8/layout/vList2"/>
    <dgm:cxn modelId="{41743CE1-3454-47C1-9341-1635E6D4F525}" srcId="{701D6004-DB8C-4C11-929D-B1FF6C6D7C83}" destId="{FC5CC5CD-8FD6-4494-9D58-50E764583522}" srcOrd="0" destOrd="0" parTransId="{9192428B-4B8C-4877-A978-0B51A874FBF7}" sibTransId="{86A9A803-3939-40C6-991D-B24C32139FF1}"/>
    <dgm:cxn modelId="{AC2A33EC-526D-41DA-99A6-639C6D216C56}" srcId="{C1CFB4C6-39AF-4F10-8492-E7F4B394DC19}" destId="{54C04D58-DF58-4DA7-9E58-4311CEF25F92}" srcOrd="3" destOrd="0" parTransId="{A509B609-3EFA-4392-8175-4DADF170D60C}" sibTransId="{1808C2A3-2497-481B-A26D-CEA4D10F95B3}"/>
    <dgm:cxn modelId="{207CD1F4-01FE-4B04-92D4-F217B0390A58}" type="presOf" srcId="{F3C15224-1F73-41DF-B803-89CC8A1E556E}" destId="{AF1FC3E2-BBDF-4259-B1F5-FFA80BF8135A}" srcOrd="0" destOrd="0" presId="urn:microsoft.com/office/officeart/2005/8/layout/vList2"/>
    <dgm:cxn modelId="{7DDE05FC-CCB0-4BAF-BB0C-CAE4589FF41E}" type="presOf" srcId="{FC5CC5CD-8FD6-4494-9D58-50E764583522}" destId="{485EEC8A-27F7-4832-879D-2F84FD6DE38F}" srcOrd="0" destOrd="0" presId="urn:microsoft.com/office/officeart/2005/8/layout/vList2"/>
    <dgm:cxn modelId="{1BA9A5FF-71E5-4274-806D-806E1831CEB0}" srcId="{C1CFB4C6-39AF-4F10-8492-E7F4B394DC19}" destId="{6FB2BD69-7855-40AD-8257-682424CA640E}" srcOrd="0" destOrd="0" parTransId="{D02492CB-4DBD-40B1-8BE1-9C149118C8CE}" sibTransId="{19010294-86E5-46DD-8D25-8EECB02D7A54}"/>
    <dgm:cxn modelId="{F9364722-BA75-4FA3-856D-5D7BF7EAAA76}" type="presParOf" srcId="{A1F706D5-68C9-4CCF-86E5-E9B766D87334}" destId="{485EEC8A-27F7-4832-879D-2F84FD6DE38F}" srcOrd="0" destOrd="0" presId="urn:microsoft.com/office/officeart/2005/8/layout/vList2"/>
    <dgm:cxn modelId="{29B394A9-F7FC-4D0E-81F2-19FB2B972E5C}" type="presParOf" srcId="{A1F706D5-68C9-4CCF-86E5-E9B766D87334}" destId="{AF1FC3E2-BBDF-4259-B1F5-FFA80BF8135A}" srcOrd="1" destOrd="0" presId="urn:microsoft.com/office/officeart/2005/8/layout/vList2"/>
    <dgm:cxn modelId="{EDDC1E2F-DBAD-45FA-B599-E1979C166BE9}" type="presParOf" srcId="{A1F706D5-68C9-4CCF-86E5-E9B766D87334}" destId="{294CAD78-9FC8-4B23-AF70-768B18C532E7}" srcOrd="2" destOrd="0" presId="urn:microsoft.com/office/officeart/2005/8/layout/vList2"/>
    <dgm:cxn modelId="{0B69F216-F0D1-430E-B15F-1222D60443A0}" type="presParOf" srcId="{A1F706D5-68C9-4CCF-86E5-E9B766D87334}" destId="{C347A768-A323-45E2-8443-C682F54FE9CB}" srcOrd="3" destOrd="0" presId="urn:microsoft.com/office/officeart/2005/8/layout/vList2"/>
    <dgm:cxn modelId="{0A2B75E7-165E-4C4F-9116-3C14245A0A37}" type="presParOf" srcId="{A1F706D5-68C9-4CCF-86E5-E9B766D87334}" destId="{08E92BAE-5784-4098-A03C-A596124241D8}" srcOrd="4" destOrd="0" presId="urn:microsoft.com/office/officeart/2005/8/layout/vList2"/>
    <dgm:cxn modelId="{3EFACD4F-C510-428A-B6F5-D3475A889334}" type="presParOf" srcId="{A1F706D5-68C9-4CCF-86E5-E9B766D87334}" destId="{14791A3C-2A7C-4EDC-AFF1-D3C16591780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EEC8A-27F7-4832-879D-2F84FD6DE38F}">
      <dsp:nvSpPr>
        <dsp:cNvPr id="0" name=""/>
        <dsp:cNvSpPr/>
      </dsp:nvSpPr>
      <dsp:spPr>
        <a:xfrm>
          <a:off x="0" y="158699"/>
          <a:ext cx="4098951" cy="239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/>
            <a:t>Wildlife</a:t>
          </a:r>
        </a:p>
      </dsp:txBody>
      <dsp:txXfrm>
        <a:off x="11709" y="170408"/>
        <a:ext cx="4075533" cy="216432"/>
      </dsp:txXfrm>
    </dsp:sp>
    <dsp:sp modelId="{AF1FC3E2-BBDF-4259-B1F5-FFA80BF8135A}">
      <dsp:nvSpPr>
        <dsp:cNvPr id="0" name=""/>
        <dsp:cNvSpPr/>
      </dsp:nvSpPr>
      <dsp:spPr>
        <a:xfrm>
          <a:off x="0" y="398549"/>
          <a:ext cx="4098951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142" tIns="12700" rIns="71120" bIns="1270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/>
            <a:t>Interactions between the forest and wildlife are connected. 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Better forest structure gives you more diverse wildlife.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More diverse wildlife gives you better structure.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Diverse wildlife is a sign of healthy ecosystems. </a:t>
          </a:r>
        </a:p>
      </dsp:txBody>
      <dsp:txXfrm>
        <a:off x="0" y="398549"/>
        <a:ext cx="4098951" cy="548550"/>
      </dsp:txXfrm>
    </dsp:sp>
    <dsp:sp modelId="{294CAD78-9FC8-4B23-AF70-768B18C532E7}">
      <dsp:nvSpPr>
        <dsp:cNvPr id="0" name=""/>
        <dsp:cNvSpPr/>
      </dsp:nvSpPr>
      <dsp:spPr>
        <a:xfrm>
          <a:off x="0" y="947099"/>
          <a:ext cx="4098951" cy="239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/>
            <a:t>4 Main types of PA Forest</a:t>
          </a:r>
        </a:p>
      </dsp:txBody>
      <dsp:txXfrm>
        <a:off x="11709" y="958808"/>
        <a:ext cx="4075533" cy="216432"/>
      </dsp:txXfrm>
    </dsp:sp>
    <dsp:sp modelId="{C347A768-A323-45E2-8443-C682F54FE9CB}">
      <dsp:nvSpPr>
        <dsp:cNvPr id="0" name=""/>
        <dsp:cNvSpPr/>
      </dsp:nvSpPr>
      <dsp:spPr>
        <a:xfrm>
          <a:off x="0" y="1186949"/>
          <a:ext cx="4098951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142" tIns="12700" rIns="71120" bIns="1270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Northern Hardwoods.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Oak Forest, occupy most ranger in PA.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Great Lakes Beech Sugar Maple.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Mixed </a:t>
          </a:r>
          <a:r>
            <a:rPr lang="en-US" sz="800" kern="1200" dirty="0" err="1"/>
            <a:t>Mesophytic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One Board Foot 1”-12”-12”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One log 16ft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PA Forest are stable and growing older. </a:t>
          </a:r>
        </a:p>
      </dsp:txBody>
      <dsp:txXfrm>
        <a:off x="0" y="1186949"/>
        <a:ext cx="4098951" cy="972900"/>
      </dsp:txXfrm>
    </dsp:sp>
    <dsp:sp modelId="{08E92BAE-5784-4098-A03C-A596124241D8}">
      <dsp:nvSpPr>
        <dsp:cNvPr id="0" name=""/>
        <dsp:cNvSpPr/>
      </dsp:nvSpPr>
      <dsp:spPr>
        <a:xfrm>
          <a:off x="0" y="2159849"/>
          <a:ext cx="4098951" cy="239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/>
            <a:t>Forest Structure from the bottom up.</a:t>
          </a:r>
        </a:p>
      </dsp:txBody>
      <dsp:txXfrm>
        <a:off x="11709" y="2171558"/>
        <a:ext cx="4075533" cy="216432"/>
      </dsp:txXfrm>
    </dsp:sp>
    <dsp:sp modelId="{14791A3C-2A7C-4EDC-AFF1-D3C165917809}">
      <dsp:nvSpPr>
        <dsp:cNvPr id="0" name=""/>
        <dsp:cNvSpPr/>
      </dsp:nvSpPr>
      <dsp:spPr>
        <a:xfrm>
          <a:off x="0" y="2399699"/>
          <a:ext cx="4098951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142" tIns="12700" rIns="71120" bIns="1270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Forest Floor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/>
            <a:t>Herbaceous Layer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/>
            <a:t>Shrub Layer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Understory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/>
            <a:t>Canopy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800" kern="1200" dirty="0"/>
            <a:t>Emergent</a:t>
          </a:r>
        </a:p>
      </dsp:txBody>
      <dsp:txXfrm>
        <a:off x="0" y="2399699"/>
        <a:ext cx="4098951" cy="82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89A4-129A-4869-B399-E18FE6609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E3154-F1B4-4AD7-B418-4077123A9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85405-8B73-46B3-A4DA-19D970ED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141D3-9332-4E83-9590-E0300FC9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CEA28-9044-4298-A26D-5FC14C1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6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B883-411E-4849-852F-1774D2BFC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5CBA7-E3B2-4C97-AE8C-EA9A2AB8F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D25D-DAFB-48F4-8586-74E78B2B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95E65-9EFB-4E19-8E90-F89D19FE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D3B10-FB5D-4F29-A2E4-EFF5D695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6C80E-2C64-44B8-80C1-9051834B7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36E67-5C6B-4CA3-BAE9-7F2F602AE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CBCFB-9F02-44E5-B062-0B415524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97EE0-1DFE-4C29-BA0B-DF7F2D0B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D6472-248E-471A-985D-D2652AF7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3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3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51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56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7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4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A204D-79BE-46BB-A50A-65059E8D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B8EAA-6642-46B5-8518-5F5579C80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A6EAF-D31A-4273-80F7-9F09FE56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76B49-E8EC-40F9-81EB-7B8BB778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B8A6C-74CD-445D-A549-CB5B4468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58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32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8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E2F4-54BC-448F-B314-97F05C71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8F61E-299C-4E48-BBF2-8A7108437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41876-BA87-4239-B2D5-EE2222C6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488D-D648-4A3D-8474-16455748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BEFCC-AAEF-4A0F-B059-E11B0250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6CFC-1706-495A-90E5-233D23A4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3E47-A0AE-449B-A4DF-12EA72901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A80F4-5CC5-4538-8F99-16C2788A7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16BDD-034E-4605-A1D6-D3B1769C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3D1BE-A0F6-42A5-A3AA-10AC85C4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AED90-6D72-40CD-8B37-BA32E529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41BA-C3B7-4C9A-8177-B2F06CB2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B9CE1-674F-4773-A7DF-13281BED8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D4885-B483-4442-86CE-93ECF4B7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5C52B-7E2E-4FB1-AABC-25A4B3924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8D247D-86F3-4177-9529-E2A306980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DF76E-423E-4A1C-9705-12DDBC8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50DFF-5FEC-4532-9A1F-E10D2DB6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C4668-5D4E-4408-ADAE-5208B730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4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6D34-7CB9-41D6-9868-8CFEA0EA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3E6A3-0DA0-4B6A-9F52-BBBC7ADF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2F5CEE-05C9-4060-9F99-B45E2DFA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DA1E3-D875-4D74-8740-EDE3E136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BB58B-8458-43F6-AC3F-9B211780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BE6B9-EE93-45F5-B8E4-AD64E10F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CD6E0-AFA4-4967-B012-35D0428A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9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CE1B-D384-409F-8F8A-90B4FC91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A45C1-AEAF-4023-8A07-E7F0C9B7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37D72-3A5A-4F10-822C-90F00840A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86261-E1CC-4BA2-B7FA-DE17DE5C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5E614-5F0F-44C4-8C52-58A3B4572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D1E57-D764-428D-93F9-6E22853D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9F4E-EA61-406F-BFBE-46929C80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6602C4-2670-40A6-85AD-6F684518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D58E2-4605-4B39-B452-CE9D0CD1E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B179-8DEC-4663-84B8-AD6CF31E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CD35F-678F-4155-B431-3E0690DEF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47749-D1D6-4C77-A465-E382E36A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9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9329BC-C750-47F5-985F-33FE0DEF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C35C7-C53D-4058-AA10-4BDABFFD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04763-D8F7-4810-9A23-FB67C4C05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F896D-857A-4429-936C-9C303F8FB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BCEF4-A1A3-4B77-8722-85062DE19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E80CE-7EE8-4884-8264-C8439A1916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E29D94B-A867-4B9E-98F5-31C4944CE8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180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6156&amp;picture=yellow-autumn&amp;large=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dfreephotos.com/united-states/wisconsin/southern-wisconsin/wisconsin-donald-county-park-trees-in-autumn.jpg.php" TargetMode="Externa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tificgardener.blogspot.com/2013/04/gardening-in-layers.html" TargetMode="External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hegeographeronline.net/climate-and-ecosystems.html" TargetMode="Externa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rightnepenthe.blogspot.com/2011/01/hunting-jens-view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hyperlink" Target="http://www.flickr.com/photos/usdagov/4878925262/" TargetMode="External"/><Relationship Id="rId7" Type="http://schemas.openxmlformats.org/officeDocument/2006/relationships/hyperlink" Target="https://www.invasive.org/browse/detail.cfm?imgnum=3225077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11" Type="http://schemas.openxmlformats.org/officeDocument/2006/relationships/hyperlink" Target="http://www.forestryimages.org/browse/detail.cfm?imgnum=2100048" TargetMode="External"/><Relationship Id="rId5" Type="http://schemas.openxmlformats.org/officeDocument/2006/relationships/hyperlink" Target="https://www.ndinvasives.org/gypsy-moth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5.jpg"/><Relationship Id="rId9" Type="http://schemas.openxmlformats.org/officeDocument/2006/relationships/hyperlink" Target="https://fanaticcook.com/2020/08/20/the-spotted-lanternfly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hyperlink" Target="https://commons.wikimedia.org/wiki/File:Bobcat-Texas-9123.jpg" TargetMode="External"/><Relationship Id="rId3" Type="http://schemas.openxmlformats.org/officeDocument/2006/relationships/hyperlink" Target="https://www.flickr.com/photos/10506540@N07/30260083402" TargetMode="External"/><Relationship Id="rId7" Type="http://schemas.openxmlformats.org/officeDocument/2006/relationships/hyperlink" Target="https://cute-pictures.blogspot.com/2010/12/animals-birds-creatures-wild-life-sea.html" TargetMode="External"/><Relationship Id="rId12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11" Type="http://schemas.openxmlformats.org/officeDocument/2006/relationships/hyperlink" Target="https://researchleap.com/research-project-success-factors-within-construction-industry-ghana-evidence-wide-horizon-ghana-limited/" TargetMode="External"/><Relationship Id="rId5" Type="http://schemas.openxmlformats.org/officeDocument/2006/relationships/hyperlink" Target="https://pxhere.com/en/photo/749681" TargetMode="External"/><Relationship Id="rId10" Type="http://schemas.openxmlformats.org/officeDocument/2006/relationships/image" Target="../media/image33.jpg"/><Relationship Id="rId4" Type="http://schemas.openxmlformats.org/officeDocument/2006/relationships/image" Target="../media/image30.jpeg"/><Relationship Id="rId9" Type="http://schemas.openxmlformats.org/officeDocument/2006/relationships/hyperlink" Target="https://cutetropolis.com/page/2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nature-forest-animals-tree-deer-1301305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ull_elk_bugling,_Mammoth_Hot_Springs_(22125923732)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3946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tryimages.org/browse/detail.cfm?imgnum=0976030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diagramQuickStyle" Target="../diagrams/quickStyle1.xml"/><Relationship Id="rId3" Type="http://schemas.openxmlformats.org/officeDocument/2006/relationships/hyperlink" Target="http://cute-pictures.blogspot.com/2010/12/animals-birds-creatures-wild-life-sea.html" TargetMode="External"/><Relationship Id="rId7" Type="http://schemas.openxmlformats.org/officeDocument/2006/relationships/hyperlink" Target="https://www.pexels.com/photo/bear-panda-smile-tree-188407/" TargetMode="External"/><Relationship Id="rId12" Type="http://schemas.openxmlformats.org/officeDocument/2006/relationships/diagramLayout" Target="../diagrams/layout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11" Type="http://schemas.openxmlformats.org/officeDocument/2006/relationships/diagramData" Target="../diagrams/data1.xml"/><Relationship Id="rId5" Type="http://schemas.openxmlformats.org/officeDocument/2006/relationships/hyperlink" Target="https://www.pickpik.com/koala-bear-koala-bear-wild-wildlife-animal-53947" TargetMode="External"/><Relationship Id="rId15" Type="http://schemas.microsoft.com/office/2007/relationships/diagramDrawing" Target="../diagrams/drawing1.xm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42.jpg"/><Relationship Id="rId9" Type="http://schemas.openxmlformats.org/officeDocument/2006/relationships/hyperlink" Target="https://pxhere.com/en/photo/433571" TargetMode="External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wo-brown-trees-163279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nature-landscapes/forest/wood-tree-nature-landscape-oak-leaf-environment-dawn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www.flickr.com/photos/nicholas_t/8132796217" TargetMode="External"/><Relationship Id="rId7" Type="http://schemas.openxmlformats.org/officeDocument/2006/relationships/hyperlink" Target="https://pxhere.com/en/photo/113215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hyperlink" Target="https://www.flickr.com/photos/nicholas_t/21189176532/" TargetMode="External"/><Relationship Id="rId4" Type="http://schemas.openxmlformats.org/officeDocument/2006/relationships/image" Target="../media/image11.jpg"/><Relationship Id="rId9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ramichireader.ca/2019/06/great-trees-new-brunswick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activenaturalist.org.uk/mbb/node/353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dmiked/227669482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flickr.com/photos/kewonflickr/5164160300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stackexchange.com/questions/43403/are-these-birch-or-aspen-trees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4A694E6A-599A-477D-B8F8-148845264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494" r="-2" b="-2"/>
          <a:stretch/>
        </p:blipFill>
        <p:spPr>
          <a:xfrm>
            <a:off x="2787418" y="975"/>
            <a:ext cx="9401433" cy="6858000"/>
          </a:xfrm>
          <a:prstGeom prst="rect">
            <a:avLst/>
          </a:prstGeom>
        </p:spPr>
      </p:pic>
      <p:pic>
        <p:nvPicPr>
          <p:cNvPr id="8" name="Picture 7" descr="A field of grass with trees in the back&#10;&#10;Description automatically generated with medium confidence">
            <a:extLst>
              <a:ext uri="{FF2B5EF4-FFF2-40B4-BE49-F238E27FC236}">
                <a16:creationId xmlns:a16="http://schemas.microsoft.com/office/drawing/2014/main" id="{798A17CD-F843-4A82-9EB5-EBC19C994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8" b="12424"/>
          <a:stretch/>
        </p:blipFill>
        <p:spPr>
          <a:xfrm>
            <a:off x="-27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Freeform 95">
            <a:extLst>
              <a:ext uri="{FF2B5EF4-FFF2-40B4-BE49-F238E27FC236}">
                <a16:creationId xmlns:a16="http://schemas.microsoft.com/office/drawing/2014/main" id="{5EFCEEFE-DD72-4E23-A203-092AB1A6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2A73F40A-89D3-430B-96F3-4FFB3CC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35EF3-C9C2-444A-9209-C7FA5193B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1133" y="2027603"/>
            <a:ext cx="5097041" cy="2685831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Forestry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BCE91-FC9B-48D8-B119-45FB87E9A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3843" y="4869875"/>
            <a:ext cx="4774196" cy="915841"/>
          </a:xfrm>
        </p:spPr>
        <p:txBody>
          <a:bodyPr>
            <a:normAutofit/>
          </a:bodyPr>
          <a:lstStyle/>
          <a:p>
            <a:r>
              <a:rPr lang="en-US" sz="2200" dirty="0"/>
              <a:t>2022 Envirothon Topic</a:t>
            </a:r>
          </a:p>
        </p:txBody>
      </p:sp>
    </p:spTree>
    <p:extLst>
      <p:ext uri="{BB962C8B-B14F-4D97-AF65-F5344CB8AC3E}">
        <p14:creationId xmlns:p14="http://schemas.microsoft.com/office/powerpoint/2010/main" val="23231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AB27C9-42DB-44B3-82D8-D00AEC4834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" y="833438"/>
            <a:ext cx="6813550" cy="3743325"/>
          </a:xfrm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4A833C43-4188-46D1-8B55-6EAD8F072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21525" y="833438"/>
            <a:ext cx="4765675" cy="3743325"/>
          </a:xfrm>
        </p:spPr>
      </p:pic>
    </p:spTree>
    <p:extLst>
      <p:ext uri="{BB962C8B-B14F-4D97-AF65-F5344CB8AC3E}">
        <p14:creationId xmlns:p14="http://schemas.microsoft.com/office/powerpoint/2010/main" val="101701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97CC-C2AE-4CB1-B20D-6B39F495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the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BC600-5EC3-4CED-82EA-7707FC563D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Medullary Rays- </a:t>
            </a:r>
            <a:r>
              <a:rPr lang="en-US" dirty="0"/>
              <a:t>Food Storage.</a:t>
            </a:r>
          </a:p>
          <a:p>
            <a:r>
              <a:rPr lang="en-US" b="1" u="sng" dirty="0"/>
              <a:t>Annual Rings- </a:t>
            </a:r>
            <a:r>
              <a:rPr lang="en-US" dirty="0"/>
              <a:t>Indicators of growth/ age.</a:t>
            </a:r>
          </a:p>
          <a:p>
            <a:r>
              <a:rPr lang="en-US" b="1" u="sng" dirty="0"/>
              <a:t>Cambium-</a:t>
            </a:r>
            <a:r>
              <a:rPr lang="en-US" dirty="0"/>
              <a:t> The Actively Growing Layer of Trunk.</a:t>
            </a:r>
          </a:p>
          <a:p>
            <a:r>
              <a:rPr lang="en-US" b="1" u="sng" dirty="0"/>
              <a:t>Heartwood-M</a:t>
            </a:r>
            <a:r>
              <a:rPr lang="en-US" dirty="0"/>
              <a:t>ain structural support. </a:t>
            </a:r>
          </a:p>
          <a:p>
            <a:r>
              <a:rPr lang="en-US" b="1" u="sng" dirty="0"/>
              <a:t>Basal-</a:t>
            </a:r>
            <a:r>
              <a:rPr lang="en-US" dirty="0"/>
              <a:t> Cross section area of trunk used for measurements.</a:t>
            </a:r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C7981-2590-4415-818A-761ECE25E8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BF89E-F08F-4F39-8984-ACC70B36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0"/>
            <a:ext cx="5918200" cy="68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7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7781-B495-4A5C-9F5E-EA3EA266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99D6D-4E47-43C8-B5D6-E2290134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265"/>
            <a:ext cx="12522200" cy="76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078DB-610B-4532-9071-0AAF680C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6" y="532772"/>
            <a:ext cx="601552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Wildlife and Succussion stages 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chemeClr val="bg1"/>
                </a:solidFill>
              </a:rPr>
              <a:t>Where is PA?</a:t>
            </a:r>
            <a:endParaRPr lang="en-US" sz="3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D2CD3-7D8A-47B6-9D6D-ABECA1EC7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Wildlife diversity can be related to stages in forest succession.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Generally, the “Pole Stage” Supports the </a:t>
            </a:r>
            <a:r>
              <a:rPr lang="en-US" sz="2000" b="1" dirty="0">
                <a:solidFill>
                  <a:schemeClr val="bg1"/>
                </a:solidFill>
              </a:rPr>
              <a:t>Least</a:t>
            </a:r>
            <a:r>
              <a:rPr lang="en-US" sz="2000" dirty="0">
                <a:solidFill>
                  <a:schemeClr val="bg1"/>
                </a:solidFill>
              </a:rPr>
              <a:t> Biodiversity.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Thanks to our understanding of this we know,  PA Forest are generally stable, and PA forest are growing older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4A2ED9-09BC-415D-8E00-66C91EF673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2" b="4660"/>
          <a:stretch/>
        </p:blipFill>
        <p:spPr>
          <a:xfrm>
            <a:off x="7521841" y="38761"/>
            <a:ext cx="4586512" cy="67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80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deer with antlers&#10;&#10;Description automatically generated with low confidence">
            <a:extLst>
              <a:ext uri="{FF2B5EF4-FFF2-40B4-BE49-F238E27FC236}">
                <a16:creationId xmlns:a16="http://schemas.microsoft.com/office/drawing/2014/main" id="{7AA789BB-C635-4B37-92BC-9829EC26E8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29" r="1" b="9113"/>
          <a:stretch/>
        </p:blipFill>
        <p:spPr>
          <a:xfrm>
            <a:off x="606971" y="-1"/>
            <a:ext cx="11588329" cy="6857999"/>
          </a:xfrm>
          <a:prstGeom prst="rect">
            <a:avLst/>
          </a:prstGeom>
        </p:spPr>
      </p:pic>
      <p:sp>
        <p:nvSpPr>
          <p:cNvPr id="39" name="Rectangle 1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C24EA-8762-4C5D-BED5-DF6D40C7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Threats to Forest Succession?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7AB86-8E60-4AC3-8B69-CB6B5BB66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White Tail Deer. Scavenge and eat absolutely everything.</a:t>
            </a:r>
          </a:p>
          <a:p>
            <a:r>
              <a:rPr lang="en-US" sz="1800" dirty="0">
                <a:solidFill>
                  <a:schemeClr val="bg1"/>
                </a:solidFill>
              </a:rPr>
              <a:t>Invasive plant species. Take over ecosystems and suffocate native species development.</a:t>
            </a:r>
          </a:p>
          <a:p>
            <a:r>
              <a:rPr lang="en-US" sz="1800" dirty="0">
                <a:solidFill>
                  <a:schemeClr val="bg1"/>
                </a:solidFill>
              </a:rPr>
              <a:t>Invasive insects. Kill new vegetation and dominate natural insect chains.</a:t>
            </a:r>
          </a:p>
          <a:p>
            <a:r>
              <a:rPr lang="en-US" sz="1800" dirty="0">
                <a:solidFill>
                  <a:schemeClr val="bg1"/>
                </a:solidFill>
              </a:rPr>
              <a:t>Example, Species of oak such as the American Chestnut were wiped up due to invasion fungus.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338F7-6587-490C-8B1F-32429BC3E9BB}"/>
              </a:ext>
            </a:extLst>
          </p:cNvPr>
          <p:cNvSpPr txBox="1"/>
          <p:nvPr/>
        </p:nvSpPr>
        <p:spPr>
          <a:xfrm>
            <a:off x="9732673" y="6657943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brightnepenthe.blogspot.com/2011/01/hunting-jens-view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6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C333-0C49-45BC-A059-F23D3B03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to our Forest?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91F0-5485-4780-B8E2-9F859F375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1092" y="2008311"/>
            <a:ext cx="4488654" cy="3448595"/>
          </a:xfrm>
        </p:spPr>
        <p:txBody>
          <a:bodyPr/>
          <a:lstStyle/>
          <a:p>
            <a:r>
              <a:rPr lang="en-US" b="1" dirty="0"/>
              <a:t>Invasive and Non-Native Insects</a:t>
            </a:r>
          </a:p>
          <a:p>
            <a:r>
              <a:rPr lang="en-US" dirty="0"/>
              <a:t>Wreak Havoc on forest ecosystems.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AE32D-A7DC-4B34-B654-5197E9CF2E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u="sng" dirty="0"/>
              <a:t>EXAMPLES</a:t>
            </a:r>
          </a:p>
          <a:p>
            <a:pPr lvl="1"/>
            <a:r>
              <a:rPr lang="en-US" dirty="0"/>
              <a:t>Spotted Lantern Fly</a:t>
            </a:r>
          </a:p>
          <a:p>
            <a:pPr lvl="1"/>
            <a:r>
              <a:rPr lang="en-US" dirty="0"/>
              <a:t>Gypsy moth (Spongy Moth)</a:t>
            </a:r>
          </a:p>
          <a:p>
            <a:pPr lvl="1"/>
            <a:r>
              <a:rPr lang="en-US" dirty="0"/>
              <a:t>Wooly Adelgid</a:t>
            </a:r>
          </a:p>
          <a:p>
            <a:pPr lvl="1"/>
            <a:r>
              <a:rPr lang="en-US" dirty="0"/>
              <a:t>Emerald Ash Bore</a:t>
            </a:r>
          </a:p>
        </p:txBody>
      </p:sp>
      <p:pic>
        <p:nvPicPr>
          <p:cNvPr id="6" name="Picture 5" descr="A close-up of a bee&#10;&#10;Description automatically generated with medium confidence">
            <a:extLst>
              <a:ext uri="{FF2B5EF4-FFF2-40B4-BE49-F238E27FC236}">
                <a16:creationId xmlns:a16="http://schemas.microsoft.com/office/drawing/2014/main" id="{EC34F77B-A4E7-4E6B-AB71-4FAF53570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89" y="3613485"/>
            <a:ext cx="2029642" cy="2317444"/>
          </a:xfrm>
          <a:prstGeom prst="rect">
            <a:avLst/>
          </a:prstGeom>
        </p:spPr>
      </p:pic>
      <p:pic>
        <p:nvPicPr>
          <p:cNvPr id="9" name="Picture 8" descr="A caterpillar on a plant&#10;&#10;Description automatically generated with medium confidence">
            <a:extLst>
              <a:ext uri="{FF2B5EF4-FFF2-40B4-BE49-F238E27FC236}">
                <a16:creationId xmlns:a16="http://schemas.microsoft.com/office/drawing/2014/main" id="{D24162E0-1023-4403-894C-054A873BD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-37511" y="5354621"/>
            <a:ext cx="2388733" cy="1791549"/>
          </a:xfrm>
          <a:prstGeom prst="rect">
            <a:avLst/>
          </a:prstGeom>
        </p:spPr>
      </p:pic>
      <p:pic>
        <p:nvPicPr>
          <p:cNvPr id="12" name="Picture 11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B771BDFE-C548-48DA-91F4-B247453FD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4869" y="4319228"/>
            <a:ext cx="3721100" cy="2538772"/>
          </a:xfrm>
          <a:prstGeom prst="rect">
            <a:avLst/>
          </a:prstGeom>
        </p:spPr>
      </p:pic>
      <p:pic>
        <p:nvPicPr>
          <p:cNvPr id="18" name="Picture 17" descr="A red and black moth&#10;&#10;Description automatically generated with medium confidence">
            <a:extLst>
              <a:ext uri="{FF2B5EF4-FFF2-40B4-BE49-F238E27FC236}">
                <a16:creationId xmlns:a16="http://schemas.microsoft.com/office/drawing/2014/main" id="{F269DBF9-E83F-4ADD-9B13-B20B9D34B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63000" y="4318058"/>
            <a:ext cx="4074622" cy="3225742"/>
          </a:xfrm>
          <a:prstGeom prst="rect">
            <a:avLst/>
          </a:prstGeom>
        </p:spPr>
      </p:pic>
      <p:pic>
        <p:nvPicPr>
          <p:cNvPr id="15" name="Picture 14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89084F8D-4FC7-49B2-8365-401BD4EFF9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01879" y="4318058"/>
            <a:ext cx="4238898" cy="27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2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13" descr="A picture containing building, building material, pile, stacked&#10;&#10;Description automatically generated">
            <a:extLst>
              <a:ext uri="{FF2B5EF4-FFF2-40B4-BE49-F238E27FC236}">
                <a16:creationId xmlns:a16="http://schemas.microsoft.com/office/drawing/2014/main" id="{FBF1F913-30CB-451E-863B-008FFFC5C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63792" y="0"/>
            <a:ext cx="4828205" cy="3325703"/>
          </a:xfrm>
        </p:spPr>
      </p:pic>
      <p:pic>
        <p:nvPicPr>
          <p:cNvPr id="9" name="Picture 8" descr="A picture containing squirrel, mammal, grass, cat&#10;&#10;Description automatically generated">
            <a:extLst>
              <a:ext uri="{FF2B5EF4-FFF2-40B4-BE49-F238E27FC236}">
                <a16:creationId xmlns:a16="http://schemas.microsoft.com/office/drawing/2014/main" id="{84ADBF94-2EC6-4436-A89E-59776177C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856" r="17575" b="3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8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AF09C-C26C-4ECF-9BFF-310A3007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63" y="4306327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the Forest Provide</a:t>
            </a:r>
          </a:p>
        </p:txBody>
      </p:sp>
      <p:pic>
        <p:nvPicPr>
          <p:cNvPr id="4" name="Content Placeholder 3" descr="A bald eagle in the snow&#10;&#10;Description automatically generated with medium confidence">
            <a:extLst>
              <a:ext uri="{FF2B5EF4-FFF2-40B4-BE49-F238E27FC236}">
                <a16:creationId xmlns:a16="http://schemas.microsoft.com/office/drawing/2014/main" id="{55104829-8668-4CED-B0F6-929E64AEC2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5549" r="1878" b="-3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Picture 10" descr="A fox with its tongue out&#10;&#10;Description automatically generated with low confidence">
            <a:extLst>
              <a:ext uri="{FF2B5EF4-FFF2-40B4-BE49-F238E27FC236}">
                <a16:creationId xmlns:a16="http://schemas.microsoft.com/office/drawing/2014/main" id="{C84BE7F4-D5E3-4A99-8DB5-6B9F6033F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8901" r="584" b="1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8" name="Content Placeholder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176E32DC-6E3A-4507-AD8F-38C47F9A74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25615" b="1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Content Placeholder 5" descr="A cat in a tree&#10;&#10;Description automatically generated">
            <a:extLst>
              <a:ext uri="{FF2B5EF4-FFF2-40B4-BE49-F238E27FC236}">
                <a16:creationId xmlns:a16="http://schemas.microsoft.com/office/drawing/2014/main" id="{2E97AA72-208D-483E-976C-595BF7F8A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r="29839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7405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deer in a forest&#10;&#10;Description automatically generated with medium confidence">
            <a:extLst>
              <a:ext uri="{FF2B5EF4-FFF2-40B4-BE49-F238E27FC236}">
                <a16:creationId xmlns:a16="http://schemas.microsoft.com/office/drawing/2014/main" id="{683E69A3-46EB-4DC6-9492-8B1127940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29" r="14869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EB2FA-DA9F-4624-99FF-B55FE37B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Habitat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2A52B-A4F1-4AF2-B4BD-56A6A3B01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61331"/>
            <a:ext cx="5266155" cy="47156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 u="sng" dirty="0"/>
              <a:t>Food </a:t>
            </a:r>
          </a:p>
          <a:p>
            <a:pPr lvl="1"/>
            <a:r>
              <a:rPr lang="en-US" sz="1400" dirty="0"/>
              <a:t>Many wildlife species are herbivores and need sufficient plant growth to provide nutrients. </a:t>
            </a:r>
          </a:p>
          <a:p>
            <a:r>
              <a:rPr lang="en-US" sz="1400" b="1" u="sng" dirty="0"/>
              <a:t>Cover</a:t>
            </a:r>
          </a:p>
          <a:p>
            <a:pPr lvl="1"/>
            <a:r>
              <a:rPr lang="en-US" sz="1400" dirty="0"/>
              <a:t>All wildlife require cover for nesting or protection purposes. </a:t>
            </a:r>
          </a:p>
          <a:p>
            <a:pPr lvl="1"/>
            <a:r>
              <a:rPr lang="en-US" sz="1400" dirty="0"/>
              <a:t>Different cover found in different forest layers.</a:t>
            </a:r>
          </a:p>
          <a:p>
            <a:pPr lvl="1"/>
            <a:r>
              <a:rPr lang="en-US" sz="1400" dirty="0"/>
              <a:t>Even dead trees provide cavities for rodents, birds and other small animals. </a:t>
            </a:r>
          </a:p>
        </p:txBody>
      </p:sp>
    </p:spTree>
    <p:extLst>
      <p:ext uri="{BB962C8B-B14F-4D97-AF65-F5344CB8AC3E}">
        <p14:creationId xmlns:p14="http://schemas.microsoft.com/office/powerpoint/2010/main" val="360993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ammal, grass, outdoor, tree&#10;&#10;Description automatically generated">
            <a:extLst>
              <a:ext uri="{FF2B5EF4-FFF2-40B4-BE49-F238E27FC236}">
                <a16:creationId xmlns:a16="http://schemas.microsoft.com/office/drawing/2014/main" id="{53E7ACBA-6F57-4E08-BC79-85A687D9E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2" r="20696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CA366-AC8D-4D46-9D2A-2BEF8558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C5905B"/>
                </a:solidFill>
              </a:rPr>
              <a:t>Habitat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F2BB2-AEC7-473B-BFA4-CA48F977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b="1" u="sng" dirty="0"/>
              <a:t>Space</a:t>
            </a:r>
          </a:p>
          <a:p>
            <a:pPr lvl="1"/>
            <a:r>
              <a:rPr lang="en-US" sz="1900" dirty="0"/>
              <a:t>Each species has their comfortable home range. Having enough space to keep species comfortable is important in keeping them around. </a:t>
            </a:r>
          </a:p>
          <a:p>
            <a:r>
              <a:rPr lang="en-US" sz="1900" b="1" u="sng" dirty="0"/>
              <a:t>Water</a:t>
            </a:r>
          </a:p>
          <a:p>
            <a:pPr lvl="1"/>
            <a:r>
              <a:rPr lang="en-US" sz="1900" dirty="0"/>
              <a:t>Essential for the survival of all living things. Small ponds provide wetland habitat. </a:t>
            </a:r>
          </a:p>
          <a:p>
            <a:pPr lvl="1"/>
            <a:r>
              <a:rPr lang="en-US" sz="1900" dirty="0"/>
              <a:t>Running water provides species with water even when snowfall is heavy 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279A69-26AF-4E90-9057-77DA981B5492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Bull_elk_bugling,_Mammoth_Hot_Springs_(22125923732)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6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8606-D90F-4A8C-BB76-54C80664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36883" y="879556"/>
            <a:ext cx="9293577" cy="1059305"/>
          </a:xfrm>
        </p:spPr>
        <p:txBody>
          <a:bodyPr/>
          <a:lstStyle/>
          <a:p>
            <a:r>
              <a:rPr lang="en-US" dirty="0"/>
              <a:t>Construction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209CE-12C3-4300-B1AB-8B8C74F61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38898" cy="4351338"/>
          </a:xfrm>
        </p:spPr>
        <p:txBody>
          <a:bodyPr/>
          <a:lstStyle/>
          <a:p>
            <a:r>
              <a:rPr lang="en-US" dirty="0"/>
              <a:t>The Average home ranges from 1,200 to 2,000 square feet.</a:t>
            </a:r>
          </a:p>
          <a:p>
            <a:r>
              <a:rPr lang="en-US" dirty="0"/>
              <a:t>2019, 140 Million homes in America. </a:t>
            </a:r>
          </a:p>
          <a:p>
            <a:r>
              <a:rPr lang="en-US" b="1" dirty="0"/>
              <a:t>1 “Board Foot” equals 1” by 12” by 12”</a:t>
            </a:r>
          </a:p>
          <a:p>
            <a:r>
              <a:rPr lang="en-US" dirty="0"/>
              <a:t>Every 16ft Log may contain 30-40 Board Feet. </a:t>
            </a:r>
          </a:p>
          <a:p>
            <a:r>
              <a:rPr lang="en-US" dirty="0"/>
              <a:t>1,200 x 140m = 168 Billion Board Feet</a:t>
            </a:r>
          </a:p>
          <a:p>
            <a:r>
              <a:rPr lang="en-US" dirty="0"/>
              <a:t>5.6 Billion Logs needed.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CCA0F-DB3A-4191-B632-8D0C017B8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3381326"/>
            <a:ext cx="9253078" cy="3636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2CD16-7A58-4C7F-BDEA-254CE760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98" y="0"/>
            <a:ext cx="4592576" cy="34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grass, tree, plant, forest&#10;&#10;Description automatically generated">
            <a:extLst>
              <a:ext uri="{FF2B5EF4-FFF2-40B4-BE49-F238E27FC236}">
                <a16:creationId xmlns:a16="http://schemas.microsoft.com/office/drawing/2014/main" id="{96429AAC-3F40-466E-82D4-EE5DAEC82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84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1BF4DD63-CE83-4A2A-994E-8598C22E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17ECE16-13FF-4948-9D55-F17D5879E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498600"/>
            <a:ext cx="4391024" cy="431910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Last Forestry Lesson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Leaf types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Leaf Arrangements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Leaf Margins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Tree Growth Cycle</a:t>
            </a:r>
          </a:p>
          <a:p>
            <a:pPr lvl="1"/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Environmental cause and effect</a:t>
            </a:r>
          </a:p>
          <a:p>
            <a:pPr lvl="1"/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Soil Health in Forestry</a:t>
            </a:r>
          </a:p>
          <a:p>
            <a:pPr lvl="1"/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Tree Rings (Dendrochronology</a:t>
            </a: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)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lvl="1"/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Ten Important Hardwoods of PA and their uses</a:t>
            </a:r>
          </a:p>
          <a:p>
            <a:pPr lvl="1"/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35" name="Freeform: Shape 30">
            <a:extLst>
              <a:ext uri="{FF2B5EF4-FFF2-40B4-BE49-F238E27FC236}">
                <a16:creationId xmlns:a16="http://schemas.microsoft.com/office/drawing/2014/main" id="{127393A7-D6DA-410B-8699-AA56B57B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2">
            <a:extLst>
              <a:ext uri="{FF2B5EF4-FFF2-40B4-BE49-F238E27FC236}">
                <a16:creationId xmlns:a16="http://schemas.microsoft.com/office/drawing/2014/main" id="{8EC44C88-69E3-42EE-86E8-9B45F71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85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9B95-62FE-4AB6-8057-802CDFD5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17" y="577327"/>
            <a:ext cx="9293577" cy="1059305"/>
          </a:xfrm>
        </p:spPr>
        <p:txBody>
          <a:bodyPr/>
          <a:lstStyle/>
          <a:p>
            <a:r>
              <a:rPr lang="en-US" dirty="0"/>
              <a:t>Measuring Volume</a:t>
            </a:r>
            <a:br>
              <a:rPr lang="en-US" dirty="0"/>
            </a:br>
            <a:r>
              <a:rPr lang="en-US" dirty="0"/>
              <a:t> of a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139A1-E07D-4BBE-8FB3-5643D40297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B85BA-D628-4857-A9CF-354D443D4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240" y="1708240"/>
            <a:ext cx="4488654" cy="3441520"/>
          </a:xfrm>
        </p:spPr>
        <p:txBody>
          <a:bodyPr/>
          <a:lstStyle/>
          <a:p>
            <a:r>
              <a:rPr lang="en-US" dirty="0"/>
              <a:t>1 log = 16ft</a:t>
            </a:r>
          </a:p>
          <a:p>
            <a:r>
              <a:rPr lang="en-US" dirty="0"/>
              <a:t>What is the volume of a tree with a Length of 48 and diameter of 18in.</a:t>
            </a:r>
          </a:p>
          <a:p>
            <a:r>
              <a:rPr lang="en-US" dirty="0"/>
              <a:t>What is the Volume of a tree with a 16ft length and 14in Diameter.</a:t>
            </a:r>
          </a:p>
          <a:p>
            <a:r>
              <a:rPr lang="en-US" dirty="0"/>
              <a:t>64ft length by 22in diameter.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F7EC6-A6A5-40F9-9E3F-8C7BEE26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5" y="196616"/>
            <a:ext cx="6045885" cy="64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3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A4C5-6E60-47B8-9E70-54CA31AD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617" y="96344"/>
            <a:ext cx="9293577" cy="1059305"/>
          </a:xfrm>
        </p:spPr>
        <p:txBody>
          <a:bodyPr/>
          <a:lstStyle/>
          <a:p>
            <a:r>
              <a:rPr lang="en-US" dirty="0"/>
              <a:t>Forest Management/ </a:t>
            </a:r>
            <a:br>
              <a:rPr lang="en-US" dirty="0"/>
            </a:br>
            <a:r>
              <a:rPr lang="en-US" dirty="0"/>
              <a:t>Types of Harvest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D4C31-D59A-4B7C-B627-3CC4B5C05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582" y="896393"/>
            <a:ext cx="5825018" cy="4351338"/>
          </a:xfrm>
        </p:spPr>
        <p:txBody>
          <a:bodyPr>
            <a:normAutofit/>
          </a:bodyPr>
          <a:lstStyle/>
          <a:p>
            <a:r>
              <a:rPr lang="en-US" b="1" u="sng" dirty="0"/>
              <a:t>Diameter Limit Cut- </a:t>
            </a:r>
            <a:r>
              <a:rPr lang="en-US" dirty="0"/>
              <a:t>Harvest of all trees over specific diameter. Not good for forest regeneration.</a:t>
            </a:r>
          </a:p>
          <a:p>
            <a:r>
              <a:rPr lang="en-US" b="1" u="sng" dirty="0"/>
              <a:t>Shelterwood Cut-</a:t>
            </a:r>
            <a:r>
              <a:rPr lang="en-US" dirty="0"/>
              <a:t> Cutting trees which are out competing/ sheltering multiple smaller trees.</a:t>
            </a:r>
          </a:p>
          <a:p>
            <a:r>
              <a:rPr lang="en-US" b="1" u="sng" dirty="0"/>
              <a:t>Seed Cut: </a:t>
            </a:r>
            <a:r>
              <a:rPr lang="en-US" dirty="0"/>
              <a:t>Removal of trees that are prohibiting new generation. Entire cut tailored to regeneration. </a:t>
            </a:r>
            <a:endParaRPr lang="en-US" b="1" u="sng" dirty="0"/>
          </a:p>
          <a:p>
            <a:endParaRPr lang="en-US" b="1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D8095-4FDA-4E2A-A70E-7E6ABE49E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582" y="4149821"/>
            <a:ext cx="5977418" cy="2352579"/>
          </a:xfrm>
        </p:spPr>
        <p:txBody>
          <a:bodyPr>
            <a:normAutofit/>
          </a:bodyPr>
          <a:lstStyle/>
          <a:p>
            <a:r>
              <a:rPr lang="en-US" b="1" u="sng" dirty="0"/>
              <a:t>Clearcut-</a:t>
            </a:r>
            <a:r>
              <a:rPr lang="en-US" dirty="0"/>
              <a:t> Cutting essentially all trees.</a:t>
            </a:r>
          </a:p>
          <a:p>
            <a:r>
              <a:rPr lang="en-US" b="1" u="sng" dirty="0"/>
              <a:t>Overstory removal</a:t>
            </a:r>
            <a:r>
              <a:rPr lang="en-US" dirty="0"/>
              <a:t>- Cutting away canopy to allow sunlight for new generation below. </a:t>
            </a:r>
            <a:endParaRPr lang="en-US" b="1" u="sng" dirty="0"/>
          </a:p>
        </p:txBody>
      </p:sp>
      <p:pic>
        <p:nvPicPr>
          <p:cNvPr id="8" name="Picture 7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8E1A6ABA-A44E-40ED-9679-F854347B1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27755" y="1524000"/>
            <a:ext cx="6072969" cy="40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51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DD213-A142-4D34-A0D4-5A0FCC73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 </a:t>
            </a:r>
          </a:p>
        </p:txBody>
      </p:sp>
      <p:sp>
        <p:nvSpPr>
          <p:cNvPr id="5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bears in a forest&#10;&#10;Description automatically generated with low confidence">
            <a:extLst>
              <a:ext uri="{FF2B5EF4-FFF2-40B4-BE49-F238E27FC236}">
                <a16:creationId xmlns:a16="http://schemas.microsoft.com/office/drawing/2014/main" id="{7FD5EF4E-4017-4507-8E19-EC129ADB1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80" r="23105" b="1"/>
          <a:stretch/>
        </p:blipFill>
        <p:spPr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11" name="Picture 10" descr="A koala bear in a tree&#10;&#10;Description automatically generated">
            <a:extLst>
              <a:ext uri="{FF2B5EF4-FFF2-40B4-BE49-F238E27FC236}">
                <a16:creationId xmlns:a16="http://schemas.microsoft.com/office/drawing/2014/main" id="{4CEBC1A2-DF2C-4AD8-890B-C03C6F005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847" r="21080" b="3"/>
          <a:stretch/>
        </p:blipFill>
        <p:spPr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9" name="Content Placeholder 8" descr="A panda bear in a tree&#10;&#10;Description automatically generated">
            <a:extLst>
              <a:ext uri="{FF2B5EF4-FFF2-40B4-BE49-F238E27FC236}">
                <a16:creationId xmlns:a16="http://schemas.microsoft.com/office/drawing/2014/main" id="{DDE401B1-B9F9-49E1-94FC-3D50178BC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372" r="19529" b="3"/>
          <a:stretch/>
        </p:blipFill>
        <p:spPr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13" name="Picture 12" descr="A red panda lying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FDB12311-13AB-4267-9320-71635F8A9D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368" r="-4" b="-4"/>
          <a:stretch/>
        </p:blipFill>
        <p:spPr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0EA1EA-3A8E-490B-9F6A-41793FCD224D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cute-pictures.blogspot.com/2010/12/animals-birds-creatures-wild-life-se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2C7E85D0-7292-4715-A2A6-FFFCC48A209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2338472"/>
              </p:ext>
            </p:extLst>
          </p:nvPr>
        </p:nvGraphicFramePr>
        <p:xfrm>
          <a:off x="709973" y="2502069"/>
          <a:ext cx="4098951" cy="33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996819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1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ee, plant, grass, outdoor&#10;&#10;Description automatically generated">
            <a:extLst>
              <a:ext uri="{FF2B5EF4-FFF2-40B4-BE49-F238E27FC236}">
                <a16:creationId xmlns:a16="http://schemas.microsoft.com/office/drawing/2014/main" id="{664F4234-E127-4547-B29D-EFD74D9F2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09" r="1" b="7899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3A5BF-755A-4D20-8F5B-B3A71BE4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7FAB0"/>
                </a:solidFill>
              </a:rPr>
              <a:t>Today’s Topic Forest Ecology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691F6-6373-45BD-9F65-7B4250662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Learning Objectives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Forest Types in PA based on Dominant Tree Species.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Typical Forest Succession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Forest as a Resource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Wildlife and Community</a:t>
            </a:r>
          </a:p>
        </p:txBody>
      </p:sp>
    </p:spTree>
    <p:extLst>
      <p:ext uri="{BB962C8B-B14F-4D97-AF65-F5344CB8AC3E}">
        <p14:creationId xmlns:p14="http://schemas.microsoft.com/office/powerpoint/2010/main" val="224623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1907EC-CCA8-4393-B9B9-088E5855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u="sng"/>
              <a:t>Major Types of Forest in PA</a:t>
            </a:r>
          </a:p>
        </p:txBody>
      </p:sp>
      <p:sp>
        <p:nvSpPr>
          <p:cNvPr id="39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F6692E6-C3AD-46FD-8355-269F5BE7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2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69C31E2-8C99-47FA-BFDA-C963591CB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3314" y="1999578"/>
            <a:ext cx="3823525" cy="417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Northern Hardwood</a:t>
            </a:r>
          </a:p>
          <a:p>
            <a:r>
              <a:rPr lang="en-US" sz="2000" dirty="0"/>
              <a:t>Oak-hickory (Appalachian Oak forest) </a:t>
            </a:r>
          </a:p>
          <a:p>
            <a:r>
              <a:rPr lang="en-US" sz="2000" dirty="0"/>
              <a:t>Great Lakes Beech Maple</a:t>
            </a:r>
          </a:p>
          <a:p>
            <a:r>
              <a:rPr lang="en-US" sz="2000" dirty="0"/>
              <a:t>Mixed </a:t>
            </a:r>
            <a:r>
              <a:rPr lang="en-US" sz="2000" dirty="0" err="1"/>
              <a:t>Mesophytic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0607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ree, forest, grass, outdoor&#10;&#10;Description automatically generated">
            <a:extLst>
              <a:ext uri="{FF2B5EF4-FFF2-40B4-BE49-F238E27FC236}">
                <a16:creationId xmlns:a16="http://schemas.microsoft.com/office/drawing/2014/main" id="{A18A73DF-7163-474C-9FDC-D6D4883F0D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846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64" name="Freeform: Shape 55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57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79CBD-AA3C-4A83-B15A-5EFA7F88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Northern Hardwoods 32% of 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15D48-5812-4EAD-8FB3-EFD6C4F96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1900" dirty="0"/>
              <a:t>Occupies the northern third of the state. </a:t>
            </a:r>
          </a:p>
          <a:p>
            <a:pPr lvl="1"/>
            <a:r>
              <a:rPr lang="en-US" sz="1900" dirty="0"/>
              <a:t>Mixture of hardwoods and </a:t>
            </a:r>
            <a:r>
              <a:rPr lang="en-US" sz="1900" b="1" dirty="0"/>
              <a:t>conifers.</a:t>
            </a:r>
          </a:p>
          <a:p>
            <a:pPr lvl="1"/>
            <a:r>
              <a:rPr lang="en-US" sz="1900" dirty="0"/>
              <a:t>Conifers in this section include beech, birch, larch, sugar maple. Canadian hemlock and white pine. </a:t>
            </a:r>
          </a:p>
          <a:p>
            <a:pPr lvl="1"/>
            <a:r>
              <a:rPr lang="en-US" sz="1900" dirty="0"/>
              <a:t>American Larch- ONLY native deciduous conifer in PA.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26583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08622-5EE2-497F-BFFC-F75E2807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Oak Forest 52% / Mixed Oak of PA</a:t>
            </a:r>
          </a:p>
        </p:txBody>
      </p:sp>
      <p:pic>
        <p:nvPicPr>
          <p:cNvPr id="12" name="Picture 11" descr="A picture containing tree, plant, outdoor, grass&#10;&#10;Description automatically generated">
            <a:extLst>
              <a:ext uri="{FF2B5EF4-FFF2-40B4-BE49-F238E27FC236}">
                <a16:creationId xmlns:a16="http://schemas.microsoft.com/office/drawing/2014/main" id="{200A3886-0D76-496E-99D3-1523F29BF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40" r="22076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9" name="Content Placeholder 8" descr="A picture containing tree, outdoor, forest, grass&#10;&#10;Description automatically generated">
            <a:extLst>
              <a:ext uri="{FF2B5EF4-FFF2-40B4-BE49-F238E27FC236}">
                <a16:creationId xmlns:a16="http://schemas.microsoft.com/office/drawing/2014/main" id="{D57347B8-340D-43D8-99FB-29A5578732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137" r="19735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5" name="Picture 1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6937F12-CD20-4F15-AEBC-6782542B3A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966" r="27417" b="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8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E0486-4922-401D-B918-9D1D61C1B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1026" y="4298860"/>
            <a:ext cx="5692774" cy="22027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Occupies Largest Range of PA.</a:t>
            </a:r>
          </a:p>
          <a:p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Include mixed oak hardwood. </a:t>
            </a:r>
          </a:p>
          <a:p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Typically, the Understory has dense shrubs; mountain laurel is  most common. </a:t>
            </a:r>
          </a:p>
          <a:p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Better in uplands, oaks especially Chestnut Oak not adapted to low riparian areas.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4FC49-1B59-42E1-BA79-51C805C6C709}"/>
              </a:ext>
            </a:extLst>
          </p:cNvPr>
          <p:cNvSpPr txBox="1"/>
          <p:nvPr/>
        </p:nvSpPr>
        <p:spPr>
          <a:xfrm>
            <a:off x="10005184" y="6870700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flickr.com/photos/nicholas_t/2118917653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97C9-69F4-447E-BFDA-8ACFE411737B}"/>
              </a:ext>
            </a:extLst>
          </p:cNvPr>
          <p:cNvSpPr txBox="1"/>
          <p:nvPr/>
        </p:nvSpPr>
        <p:spPr>
          <a:xfrm>
            <a:off x="7805668" y="6870700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nicholas_t/81327962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3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tree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912EA6D-436F-4107-A3A1-BA06DB7F7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12" r="1" b="2618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6" name="Content Placeholder 5" descr="A tree in a park&#10;&#10;Description automatically generated with low confidence">
            <a:extLst>
              <a:ext uri="{FF2B5EF4-FFF2-40B4-BE49-F238E27FC236}">
                <a16:creationId xmlns:a16="http://schemas.microsoft.com/office/drawing/2014/main" id="{166CDF41-7CEC-4D36-826E-28283C7C0C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45" r="1" b="26963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43CEB-40EE-4B3A-8700-23E34E15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Great Lakes Beech Maple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8498-E575-4269-A013-E6A6A6CDE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138" y="4697298"/>
            <a:ext cx="5040034" cy="143560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sz="1400" dirty="0"/>
              <a:t>Western end of state.</a:t>
            </a:r>
          </a:p>
          <a:p>
            <a:pPr algn="ctr"/>
            <a:r>
              <a:rPr lang="en-US" sz="1400" dirty="0"/>
              <a:t>Sugar Maple is the </a:t>
            </a:r>
            <a:r>
              <a:rPr lang="en-US" sz="1400" b="1" dirty="0"/>
              <a:t>STRONGEST</a:t>
            </a:r>
            <a:r>
              <a:rPr lang="en-US" sz="1400" dirty="0"/>
              <a:t> Hardwood.</a:t>
            </a:r>
          </a:p>
          <a:p>
            <a:pPr algn="ctr"/>
            <a:r>
              <a:rPr lang="en-US" sz="1400" dirty="0" err="1"/>
              <a:t>Tuliptree</a:t>
            </a:r>
            <a:r>
              <a:rPr lang="en-US" sz="1400" dirty="0"/>
              <a:t>, Sugar Maple, beech, basswood, red oak, cucumber-tree, yellow buckeye, Ohio Buckeye, white ash, black cherry. </a:t>
            </a:r>
          </a:p>
          <a:p>
            <a:pPr algn="ctr"/>
            <a:r>
              <a:rPr lang="en-US" sz="1400" dirty="0"/>
              <a:t>Understory contains flowering Dogwood, red bud, witch-hazel.</a:t>
            </a:r>
          </a:p>
          <a:p>
            <a:pPr algn="ctr"/>
            <a:r>
              <a:rPr lang="en-US" sz="1400" dirty="0"/>
              <a:t>Herbaceous layer very dense and diverse. </a:t>
            </a:r>
          </a:p>
        </p:txBody>
      </p:sp>
    </p:spTree>
    <p:extLst>
      <p:ext uri="{BB962C8B-B14F-4D97-AF65-F5344CB8AC3E}">
        <p14:creationId xmlns:p14="http://schemas.microsoft.com/office/powerpoint/2010/main" val="105037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trees in a park&#10;&#10;Description automatically generated with low confidence">
            <a:extLst>
              <a:ext uri="{FF2B5EF4-FFF2-40B4-BE49-F238E27FC236}">
                <a16:creationId xmlns:a16="http://schemas.microsoft.com/office/drawing/2014/main" id="{7926854B-6851-4C2E-805C-92222C0B6D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5"/>
          <a:stretch/>
        </p:blipFill>
        <p:spPr>
          <a:xfrm>
            <a:off x="-18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9AC137A-F7D0-43CC-A46F-113F475E4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651" y="1435100"/>
            <a:ext cx="4700016" cy="398780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0D4F5-924E-4F4F-869C-B46A8A72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784857"/>
            <a:ext cx="3990624" cy="1057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Mixed Mesophytic (Dryer climates)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D9239-BF58-434B-964B-7DDE75B35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8276" y="3021964"/>
            <a:ext cx="3990624" cy="20863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Southern most region.</a:t>
            </a:r>
          </a:p>
          <a:p>
            <a:r>
              <a:rPr lang="en-US" sz="1800">
                <a:solidFill>
                  <a:schemeClr val="bg1"/>
                </a:solidFill>
              </a:rPr>
              <a:t>Atlantic coastal plain</a:t>
            </a:r>
          </a:p>
          <a:p>
            <a:r>
              <a:rPr lang="en-US" sz="1800">
                <a:solidFill>
                  <a:schemeClr val="bg1"/>
                </a:solidFill>
              </a:rPr>
              <a:t>Sweetgum, Willow Oak Southern Red oak.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 marL="0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A tree with red leaves&#10;&#10;Description automatically generated with medium confidence">
            <a:extLst>
              <a:ext uri="{FF2B5EF4-FFF2-40B4-BE49-F238E27FC236}">
                <a16:creationId xmlns:a16="http://schemas.microsoft.com/office/drawing/2014/main" id="{73346E61-D9EC-40E4-813D-49A0D5989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983" r="1" b="6729"/>
          <a:stretch/>
        </p:blipFill>
        <p:spPr>
          <a:xfrm>
            <a:off x="5790371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F9F5F-74DB-4944-88B9-B894FE005B24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flickr.com/photos/kewonflickr/51641603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4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31D7C-8365-4E04-901E-32F9A7B1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35" y="467293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EAC539"/>
                </a:solidFill>
              </a:rPr>
              <a:t>Forest Structure</a:t>
            </a:r>
          </a:p>
        </p:txBody>
      </p:sp>
      <p:pic>
        <p:nvPicPr>
          <p:cNvPr id="8" name="Picture 7" descr="A group of trees with yellow leaves&#10;&#10;Description automatically generated with low confidence">
            <a:extLst>
              <a:ext uri="{FF2B5EF4-FFF2-40B4-BE49-F238E27FC236}">
                <a16:creationId xmlns:a16="http://schemas.microsoft.com/office/drawing/2014/main" id="{148E9EC0-D6D9-4B48-A4FC-662779C1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732" r="2252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1C081-2AF2-4F75-9D5B-F1FC1C9AE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1826" y="1468073"/>
            <a:ext cx="4391024" cy="52515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 dirty="0">
                <a:solidFill>
                  <a:schemeClr val="bg1">
                    <a:alpha val="80000"/>
                  </a:schemeClr>
                </a:solidFill>
              </a:rPr>
              <a:t>Mosaic-Patterns</a:t>
            </a:r>
          </a:p>
          <a:p>
            <a:r>
              <a:rPr lang="en-US" sz="1400" b="1" dirty="0">
                <a:solidFill>
                  <a:schemeClr val="bg1">
                    <a:alpha val="80000"/>
                  </a:schemeClr>
                </a:solidFill>
              </a:rPr>
              <a:t>Mosaic Habitat-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Each layer supports different wildlife.</a:t>
            </a:r>
          </a:p>
          <a:p>
            <a:r>
              <a:rPr lang="en-US" sz="1400" b="1" dirty="0">
                <a:solidFill>
                  <a:schemeClr val="bg1">
                    <a:alpha val="80000"/>
                  </a:schemeClr>
                </a:solidFill>
              </a:rPr>
              <a:t>Vertical Structure </a:t>
            </a:r>
          </a:p>
          <a:p>
            <a:pPr lvl="1"/>
            <a:r>
              <a:rPr lang="en-US" sz="1400" b="1" u="sng" dirty="0">
                <a:solidFill>
                  <a:schemeClr val="bg1">
                    <a:alpha val="80000"/>
                  </a:schemeClr>
                </a:solidFill>
              </a:rPr>
              <a:t>Forest floor-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blanketed with decaying material.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lvl="1"/>
            <a:r>
              <a:rPr lang="en-US" sz="1400" b="1" u="sng" dirty="0">
                <a:solidFill>
                  <a:schemeClr val="bg1">
                    <a:alpha val="80000"/>
                  </a:schemeClr>
                </a:solidFill>
              </a:rPr>
              <a:t>Herbaceous Layer-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Dominated by soft stemmed plants such as grasses, ferns, wildflowers. </a:t>
            </a:r>
          </a:p>
          <a:p>
            <a:pPr lvl="1"/>
            <a:endParaRPr lang="en-US" sz="14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1400" b="1" u="sng" dirty="0">
                <a:solidFill>
                  <a:schemeClr val="bg1">
                    <a:alpha val="80000"/>
                  </a:schemeClr>
                </a:solidFill>
              </a:rPr>
              <a:t>Shrub Layer-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Woody vegetation growing close to ground. Mountain Laurel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 </a:t>
            </a:r>
            <a:endParaRPr lang="en-US" sz="1400" u="sng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1400" b="1" u="sng" dirty="0">
                <a:solidFill>
                  <a:schemeClr val="bg1">
                    <a:alpha val="80000"/>
                  </a:schemeClr>
                </a:solidFill>
              </a:rPr>
              <a:t>Understory</a:t>
            </a:r>
            <a:r>
              <a:rPr lang="en-US" sz="1400" u="sng" dirty="0">
                <a:solidFill>
                  <a:schemeClr val="bg1">
                    <a:alpha val="80000"/>
                  </a:schemeClr>
                </a:solidFill>
              </a:rPr>
              <a:t>-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immature trees, shorter than main canopy level. Takes advantage of canopy gaps.</a:t>
            </a:r>
          </a:p>
          <a:p>
            <a:pPr lvl="1"/>
            <a:endParaRPr lang="en-US" sz="1400" b="1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1400" b="1" u="sng" dirty="0">
                <a:solidFill>
                  <a:schemeClr val="bg1">
                    <a:alpha val="80000"/>
                  </a:schemeClr>
                </a:solidFill>
              </a:rPr>
              <a:t>Canopy Layer-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crowns of most trees meet here to form a thick layer.</a:t>
            </a:r>
          </a:p>
          <a:p>
            <a:pPr lvl="1"/>
            <a:endParaRPr lang="en-US" sz="1400" b="1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1400" b="1" u="sng" dirty="0">
                <a:solidFill>
                  <a:schemeClr val="bg1">
                    <a:alpha val="80000"/>
                  </a:schemeClr>
                </a:solidFill>
              </a:rPr>
              <a:t>Emergent-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 Trees whose crowns grow above the normal canopy.</a:t>
            </a:r>
          </a:p>
          <a:p>
            <a:pPr lvl="1"/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E3C58-FE22-4FDC-9E60-DEDF6C5A9041}"/>
              </a:ext>
            </a:extLst>
          </p:cNvPr>
          <p:cNvSpPr txBox="1"/>
          <p:nvPr/>
        </p:nvSpPr>
        <p:spPr>
          <a:xfrm>
            <a:off x="9884958" y="6657943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biology.stackexchange.com/questions/43403/are-these-birch-or-aspen-tre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99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17099</TotalTime>
  <Words>988</Words>
  <Application>Microsoft Office PowerPoint</Application>
  <PresentationFormat>Widescreen</PresentationFormat>
  <Paragraphs>140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Rockwell</vt:lpstr>
      <vt:lpstr>Office Theme</vt:lpstr>
      <vt:lpstr>Gallery</vt:lpstr>
      <vt:lpstr>Forestry Part 2</vt:lpstr>
      <vt:lpstr>PowerPoint Presentation</vt:lpstr>
      <vt:lpstr>Today’s Topic Forest Ecology </vt:lpstr>
      <vt:lpstr>Major Types of Forest in PA</vt:lpstr>
      <vt:lpstr>Northern Hardwoods 32% of PA</vt:lpstr>
      <vt:lpstr>Oak Forest 52% / Mixed Oak of PA</vt:lpstr>
      <vt:lpstr>Great Lakes Beech Maple</vt:lpstr>
      <vt:lpstr>Mixed Mesophytic (Dryer climates)</vt:lpstr>
      <vt:lpstr>Forest Structure</vt:lpstr>
      <vt:lpstr>PowerPoint Presentation</vt:lpstr>
      <vt:lpstr>Parts of the Tree</vt:lpstr>
      <vt:lpstr>PowerPoint Presentation</vt:lpstr>
      <vt:lpstr>Wildlife and Succussion stages  Where is PA?</vt:lpstr>
      <vt:lpstr>Threats to Forest Succession?</vt:lpstr>
      <vt:lpstr>Risk to our Forest?</vt:lpstr>
      <vt:lpstr>What the Forest Provide</vt:lpstr>
      <vt:lpstr>Habitat requirements</vt:lpstr>
      <vt:lpstr>Habitat Requirements</vt:lpstr>
      <vt:lpstr>Construction use</vt:lpstr>
      <vt:lpstr>Measuring Volume  of a tree</vt:lpstr>
      <vt:lpstr>Forest Management/  Types of Harvest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Forestry Continued</dc:title>
  <dc:creator>Clearfield County Conservation District</dc:creator>
  <cp:lastModifiedBy>Clearfield County Conservation District</cp:lastModifiedBy>
  <cp:revision>27</cp:revision>
  <dcterms:created xsi:type="dcterms:W3CDTF">2021-02-03T20:41:44Z</dcterms:created>
  <dcterms:modified xsi:type="dcterms:W3CDTF">2022-03-22T13:45:13Z</dcterms:modified>
</cp:coreProperties>
</file>